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x="18288000" cy="10287000"/>
  <p:notesSz cx="6858000" cy="9144000"/>
  <p:embeddedFontLst>
    <p:embeddedFont>
      <p:font typeface="Arial" charset="1" panose="020B0502020202020204"/>
      <p:regular r:id="rId58"/>
    </p:embeddedFont>
    <p:embeddedFont>
      <p:font typeface="Arial Bold" charset="1" panose="020B0802020202020204"/>
      <p:regular r:id="rId59"/>
    </p:embeddedFont>
    <p:embeddedFont>
      <p:font typeface="Daydream" charset="1" panose="00000000000000000000"/>
      <p:regular r:id="rId60"/>
    </p:embeddedFont>
    <p:embeddedFont>
      <p:font typeface="Old Standard Bold" charset="1" panose="02040503050505020303"/>
      <p:regular r:id="rId61"/>
    </p:embeddedFont>
    <p:embeddedFont>
      <p:font typeface="Questrial" charset="1" panose="02000000000000000000"/>
      <p:regular r:id="rId62"/>
    </p:embeddedFont>
    <p:embeddedFont>
      <p:font typeface="Canva Sans Bold" charset="1" panose="020B0803030501040103"/>
      <p:regular r:id="rId63"/>
    </p:embeddedFont>
    <p:embeddedFont>
      <p:font typeface="Canva Sans" charset="1" panose="020B0503030501040103"/>
      <p:regular r:id="rId64"/>
    </p:embeddedFont>
    <p:embeddedFont>
      <p:font typeface="Arial Bold Italics" charset="1" panose="020B0802020202090204"/>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https://twitter.com/MsStacyS" TargetMode="External" Type="http://schemas.openxmlformats.org/officeDocument/2006/relationships/hyperlink"/><Relationship Id="rId7" Target="https://twitter.com/histforall" TargetMode="External" Type="http://schemas.openxmlformats.org/officeDocument/2006/relationships/hyperlink"/><Relationship Id="rId8" Target="https://www.gilleducation.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0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0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histforall" TargetMode="External" Type="http://schemas.openxmlformats.org/officeDocument/2006/relationships/hyperlink"/><Relationship Id="rId11" Target="https://www.gilleducation.ie/" TargetMode="External" Type="http://schemas.openxmlformats.org/officeDocument/2006/relationships/hyperlink"/><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04.png" Type="http://schemas.openxmlformats.org/officeDocument/2006/relationships/image"/><Relationship Id="rId7" Target="../media/image105.png" Type="http://schemas.openxmlformats.org/officeDocument/2006/relationships/image"/><Relationship Id="rId8" Target="../media/image106.png" Type="http://schemas.openxmlformats.org/officeDocument/2006/relationships/image"/><Relationship Id="rId9" Target="https://twitter.com/MsStacyS"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0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20" Target="../media/image26.png" Type="http://schemas.openxmlformats.org/officeDocument/2006/relationships/image"/><Relationship Id="rId21" Target="../media/image27.svg" Type="http://schemas.openxmlformats.org/officeDocument/2006/relationships/image"/><Relationship Id="rId22" Target="../media/image28.png" Type="http://schemas.openxmlformats.org/officeDocument/2006/relationships/image"/><Relationship Id="rId23" Target="../media/image29.svg" Type="http://schemas.openxmlformats.org/officeDocument/2006/relationships/image"/><Relationship Id="rId24" Target="../media/image30.png" Type="http://schemas.openxmlformats.org/officeDocument/2006/relationships/image"/><Relationship Id="rId25" Target="../media/image31.svg" Type="http://schemas.openxmlformats.org/officeDocument/2006/relationships/image"/><Relationship Id="rId26" Target="../media/image32.png" Type="http://schemas.openxmlformats.org/officeDocument/2006/relationships/image"/><Relationship Id="rId27" Target="../media/image33.svg" Type="http://schemas.openxmlformats.org/officeDocument/2006/relationships/image"/><Relationship Id="rId28" Target="../media/image34.png" Type="http://schemas.openxmlformats.org/officeDocument/2006/relationships/image"/><Relationship Id="rId29" Target="../media/image35.png" Type="http://schemas.openxmlformats.org/officeDocument/2006/relationships/image"/><Relationship Id="rId3" Target="../media/image9.svg" Type="http://schemas.openxmlformats.org/officeDocument/2006/relationships/image"/><Relationship Id="rId30" Target="../media/image36.svg" Type="http://schemas.openxmlformats.org/officeDocument/2006/relationships/image"/><Relationship Id="rId31" Target="../media/image37.png" Type="http://schemas.openxmlformats.org/officeDocument/2006/relationships/image"/><Relationship Id="rId32" Target="../media/image38.svg" Type="http://schemas.openxmlformats.org/officeDocument/2006/relationships/image"/><Relationship Id="rId33" Target="../media/image39.png" Type="http://schemas.openxmlformats.org/officeDocument/2006/relationships/image"/><Relationship Id="rId34" Target="../media/image40.svg" Type="http://schemas.openxmlformats.org/officeDocument/2006/relationships/image"/><Relationship Id="rId35" Target="../media/image41.png" Type="http://schemas.openxmlformats.org/officeDocument/2006/relationships/image"/><Relationship Id="rId36" Target="../media/image42.svg" Type="http://schemas.openxmlformats.org/officeDocument/2006/relationships/image"/><Relationship Id="rId37" Target="../media/image43.png" Type="http://schemas.openxmlformats.org/officeDocument/2006/relationships/image"/><Relationship Id="rId38" Target="../media/image44.svg" Type="http://schemas.openxmlformats.org/officeDocument/2006/relationships/image"/><Relationship Id="rId39" Target="../media/image45.png" Type="http://schemas.openxmlformats.org/officeDocument/2006/relationships/image"/><Relationship Id="rId4" Target="../media/image10.png" Type="http://schemas.openxmlformats.org/officeDocument/2006/relationships/image"/><Relationship Id="rId40" Target="../media/image46.svg" Type="http://schemas.openxmlformats.org/officeDocument/2006/relationships/image"/><Relationship Id="rId41" Target="../media/image47.png" Type="http://schemas.openxmlformats.org/officeDocument/2006/relationships/image"/><Relationship Id="rId42" Target="../media/image48.svg" Type="http://schemas.openxmlformats.org/officeDocument/2006/relationships/image"/><Relationship Id="rId43" Target="../media/image49.png" Type="http://schemas.openxmlformats.org/officeDocument/2006/relationships/image"/><Relationship Id="rId44" Target="../media/image50.svg" Type="http://schemas.openxmlformats.org/officeDocument/2006/relationships/image"/><Relationship Id="rId45" Target="../media/image51.png" Type="http://schemas.openxmlformats.org/officeDocument/2006/relationships/image"/><Relationship Id="rId46" Target="../media/image52.svg" Type="http://schemas.openxmlformats.org/officeDocument/2006/relationships/image"/><Relationship Id="rId47" Target="../media/image53.png" Type="http://schemas.openxmlformats.org/officeDocument/2006/relationships/image"/><Relationship Id="rId48" Target="../media/image54.svg" Type="http://schemas.openxmlformats.org/officeDocument/2006/relationships/image"/><Relationship Id="rId49" Target="../media/image55.png" Type="http://schemas.openxmlformats.org/officeDocument/2006/relationships/image"/><Relationship Id="rId5" Target="../media/image11.svg" Type="http://schemas.openxmlformats.org/officeDocument/2006/relationships/image"/><Relationship Id="rId50" Target="../media/image56.svg" Type="http://schemas.openxmlformats.org/officeDocument/2006/relationships/image"/><Relationship Id="rId51" Target="../media/image57.png" Type="http://schemas.openxmlformats.org/officeDocument/2006/relationships/image"/><Relationship Id="rId52" Target="../media/image58.svg" Type="http://schemas.openxmlformats.org/officeDocument/2006/relationships/image"/><Relationship Id="rId53" Target="../media/image59.png" Type="http://schemas.openxmlformats.org/officeDocument/2006/relationships/image"/><Relationship Id="rId54" Target="../media/image60.svg" Type="http://schemas.openxmlformats.org/officeDocument/2006/relationships/image"/><Relationship Id="rId55" Target="../media/image61.png" Type="http://schemas.openxmlformats.org/officeDocument/2006/relationships/image"/><Relationship Id="rId56" Target="../media/image62.svg" Type="http://schemas.openxmlformats.org/officeDocument/2006/relationships/image"/><Relationship Id="rId57" Target="../media/image63.png" Type="http://schemas.openxmlformats.org/officeDocument/2006/relationships/image"/><Relationship Id="rId58" Target="../media/image64.svg" Type="http://schemas.openxmlformats.org/officeDocument/2006/relationships/image"/><Relationship Id="rId59" Target="../media/image65.png" Type="http://schemas.openxmlformats.org/officeDocument/2006/relationships/image"/><Relationship Id="rId6" Target="../media/image12.png" Type="http://schemas.openxmlformats.org/officeDocument/2006/relationships/image"/><Relationship Id="rId60" Target="../media/image66.svg" Type="http://schemas.openxmlformats.org/officeDocument/2006/relationships/image"/><Relationship Id="rId61" Target="../media/image67.png" Type="http://schemas.openxmlformats.org/officeDocument/2006/relationships/image"/><Relationship Id="rId62" Target="../media/image68.svg" Type="http://schemas.openxmlformats.org/officeDocument/2006/relationships/image"/><Relationship Id="rId63" Target="../media/image69.png" Type="http://schemas.openxmlformats.org/officeDocument/2006/relationships/image"/><Relationship Id="rId64" Target="../media/image70.svg" Type="http://schemas.openxmlformats.org/officeDocument/2006/relationships/image"/><Relationship Id="rId65" Target="../media/image71.png" Type="http://schemas.openxmlformats.org/officeDocument/2006/relationships/image"/><Relationship Id="rId66" Target="../media/image72.svg" Type="http://schemas.openxmlformats.org/officeDocument/2006/relationships/image"/><Relationship Id="rId67" Target="../media/image73.png" Type="http://schemas.openxmlformats.org/officeDocument/2006/relationships/image"/><Relationship Id="rId68" Target="../media/image74.svg" Type="http://schemas.openxmlformats.org/officeDocument/2006/relationships/image"/><Relationship Id="rId69" Target="../media/image75.png" Type="http://schemas.openxmlformats.org/officeDocument/2006/relationships/image"/><Relationship Id="rId7" Target="../media/image13.svg" Type="http://schemas.openxmlformats.org/officeDocument/2006/relationships/image"/><Relationship Id="rId70" Target="../media/image76.svg" Type="http://schemas.openxmlformats.org/officeDocument/2006/relationships/image"/><Relationship Id="rId71" Target="../media/image77.png" Type="http://schemas.openxmlformats.org/officeDocument/2006/relationships/image"/><Relationship Id="rId72" Target="../media/image78.svg" Type="http://schemas.openxmlformats.org/officeDocument/2006/relationships/image"/><Relationship Id="rId73" Target="../media/image79.png" Type="http://schemas.openxmlformats.org/officeDocument/2006/relationships/image"/><Relationship Id="rId74" Target="../media/image80.svg" Type="http://schemas.openxmlformats.org/officeDocument/2006/relationships/image"/><Relationship Id="rId75" Target="../media/image81.png" Type="http://schemas.openxmlformats.org/officeDocument/2006/relationships/image"/><Relationship Id="rId76" Target="../media/image82.svg" Type="http://schemas.openxmlformats.org/officeDocument/2006/relationships/image"/><Relationship Id="rId77" Target="../media/image83.png" Type="http://schemas.openxmlformats.org/officeDocument/2006/relationships/image"/><Relationship Id="rId78" Target="../media/image84.svg" Type="http://schemas.openxmlformats.org/officeDocument/2006/relationships/image"/><Relationship Id="rId79" Target="../media/image85.png" Type="http://schemas.openxmlformats.org/officeDocument/2006/relationships/image"/><Relationship Id="rId8" Target="../media/image14.png" Type="http://schemas.openxmlformats.org/officeDocument/2006/relationships/image"/><Relationship Id="rId80" Target="../media/image86.svg" Type="http://schemas.openxmlformats.org/officeDocument/2006/relationships/image"/><Relationship Id="rId81" Target="../media/image87.png" Type="http://schemas.openxmlformats.org/officeDocument/2006/relationships/image"/><Relationship Id="rId82" Target="../media/image88.svg" Type="http://schemas.openxmlformats.org/officeDocument/2006/relationships/image"/><Relationship Id="rId83" Target="../media/image89.png" Type="http://schemas.openxmlformats.org/officeDocument/2006/relationships/image"/><Relationship Id="rId84" Target="../media/image90.svg" Type="http://schemas.openxmlformats.org/officeDocument/2006/relationships/image"/><Relationship Id="rId85" Target="../media/image91.png" Type="http://schemas.openxmlformats.org/officeDocument/2006/relationships/image"/><Relationship Id="rId86" Target="../media/image92.png" Type="http://schemas.openxmlformats.org/officeDocument/2006/relationships/image"/><Relationship Id="rId87" Target="../media/image93.svg" Type="http://schemas.openxmlformats.org/officeDocument/2006/relationships/image"/><Relationship Id="rId88" Target="../media/image94.png" Type="http://schemas.openxmlformats.org/officeDocument/2006/relationships/image"/><Relationship Id="rId89" Target="../media/image95.svg" Type="http://schemas.openxmlformats.org/officeDocument/2006/relationships/image"/><Relationship Id="rId9" Target="../media/image15.svg" Type="http://schemas.openxmlformats.org/officeDocument/2006/relationships/image"/><Relationship Id="rId90" Target="../media/image96.png" Type="http://schemas.openxmlformats.org/officeDocument/2006/relationships/image"/><Relationship Id="rId91" Target="../media/image97.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2.png" Type="http://schemas.openxmlformats.org/officeDocument/2006/relationships/image"/><Relationship Id="rId11" Target="../media/image113.png" Type="http://schemas.openxmlformats.org/officeDocument/2006/relationships/image"/><Relationship Id="rId12" Target="../media/image114.png" Type="http://schemas.openxmlformats.org/officeDocument/2006/relationships/image"/><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08.png" Type="http://schemas.openxmlformats.org/officeDocument/2006/relationships/image"/><Relationship Id="rId7" Target="../media/image109.svg" Type="http://schemas.openxmlformats.org/officeDocument/2006/relationships/image"/><Relationship Id="rId8" Target="../media/image110.png" Type="http://schemas.openxmlformats.org/officeDocument/2006/relationships/image"/><Relationship Id="rId9" Target="../media/image1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11" Target="../media/image68.svg" Type="http://schemas.openxmlformats.org/officeDocument/2006/relationships/image"/><Relationship Id="rId12" Target="../media/image69.png" Type="http://schemas.openxmlformats.org/officeDocument/2006/relationships/image"/><Relationship Id="rId13" Target="../media/image70.svg" Type="http://schemas.openxmlformats.org/officeDocument/2006/relationships/image"/><Relationship Id="rId14" Target="../media/image71.png" Type="http://schemas.openxmlformats.org/officeDocument/2006/relationships/image"/><Relationship Id="rId15" Target="../media/image72.svg" Type="http://schemas.openxmlformats.org/officeDocument/2006/relationships/image"/><Relationship Id="rId16" Target="../media/image115.png" Type="http://schemas.openxmlformats.org/officeDocument/2006/relationships/image"/><Relationship Id="rId17" Target="../media/image116.svg" Type="http://schemas.openxmlformats.org/officeDocument/2006/relationships/image"/><Relationship Id="rId18" Target="../media/image73.png" Type="http://schemas.openxmlformats.org/officeDocument/2006/relationships/image"/><Relationship Id="rId19" Target="../media/image74.svg" Type="http://schemas.openxmlformats.org/officeDocument/2006/relationships/image"/><Relationship Id="rId2" Target="../media/image94.png" Type="http://schemas.openxmlformats.org/officeDocument/2006/relationships/image"/><Relationship Id="rId20" Target="../media/image75.png" Type="http://schemas.openxmlformats.org/officeDocument/2006/relationships/image"/><Relationship Id="rId21" Target="../media/image76.svg" Type="http://schemas.openxmlformats.org/officeDocument/2006/relationships/image"/><Relationship Id="rId22" Target="../media/image77.png" Type="http://schemas.openxmlformats.org/officeDocument/2006/relationships/image"/><Relationship Id="rId23" Target="../media/image78.svg" Type="http://schemas.openxmlformats.org/officeDocument/2006/relationships/image"/><Relationship Id="rId24" Target="../media/image79.png" Type="http://schemas.openxmlformats.org/officeDocument/2006/relationships/image"/><Relationship Id="rId25" Target="../media/image80.svg" Type="http://schemas.openxmlformats.org/officeDocument/2006/relationships/image"/><Relationship Id="rId26" Target="../media/image81.png" Type="http://schemas.openxmlformats.org/officeDocument/2006/relationships/image"/><Relationship Id="rId27" Target="../media/image82.svg" Type="http://schemas.openxmlformats.org/officeDocument/2006/relationships/image"/><Relationship Id="rId28" Target="../media/image117.png" Type="http://schemas.openxmlformats.org/officeDocument/2006/relationships/image"/><Relationship Id="rId29" Target="../media/image118.svg" Type="http://schemas.openxmlformats.org/officeDocument/2006/relationships/image"/><Relationship Id="rId3" Target="../media/image95.svg" Type="http://schemas.openxmlformats.org/officeDocument/2006/relationships/image"/><Relationship Id="rId30" Target="../media/image83.png" Type="http://schemas.openxmlformats.org/officeDocument/2006/relationships/image"/><Relationship Id="rId31" Target="../media/image84.svg" Type="http://schemas.openxmlformats.org/officeDocument/2006/relationships/image"/><Relationship Id="rId32" Target="../media/image85.png" Type="http://schemas.openxmlformats.org/officeDocument/2006/relationships/image"/><Relationship Id="rId33" Target="../media/image86.svg" Type="http://schemas.openxmlformats.org/officeDocument/2006/relationships/image"/><Relationship Id="rId34" Target="../media/image87.png" Type="http://schemas.openxmlformats.org/officeDocument/2006/relationships/image"/><Relationship Id="rId35" Target="../media/image88.svg" Type="http://schemas.openxmlformats.org/officeDocument/2006/relationships/image"/><Relationship Id="rId36" Target="../media/image89.png" Type="http://schemas.openxmlformats.org/officeDocument/2006/relationships/image"/><Relationship Id="rId37" Target="../media/image90.svg" Type="http://schemas.openxmlformats.org/officeDocument/2006/relationships/image"/><Relationship Id="rId38" Target="../media/image91.png" Type="http://schemas.openxmlformats.org/officeDocument/2006/relationships/image"/><Relationship Id="rId39" Target="../media/image119.png" Type="http://schemas.openxmlformats.org/officeDocument/2006/relationships/image"/><Relationship Id="rId4" Target="../media/image96.png" Type="http://schemas.openxmlformats.org/officeDocument/2006/relationships/image"/><Relationship Id="rId40" Target="../media/image120.svg" Type="http://schemas.openxmlformats.org/officeDocument/2006/relationships/image"/><Relationship Id="rId5" Target="../media/image97.svg" Type="http://schemas.openxmlformats.org/officeDocument/2006/relationships/image"/><Relationship Id="rId6" Target="../media/image63.png" Type="http://schemas.openxmlformats.org/officeDocument/2006/relationships/image"/><Relationship Id="rId7" Target="../media/image64.svg" Type="http://schemas.openxmlformats.org/officeDocument/2006/relationships/image"/><Relationship Id="rId8" Target="../media/image65.png" Type="http://schemas.openxmlformats.org/officeDocument/2006/relationships/image"/><Relationship Id="rId9" Target="../media/image6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10.png" Type="http://schemas.openxmlformats.org/officeDocument/2006/relationships/image"/><Relationship Id="rId7" Target="../media/image111.svg" Type="http://schemas.openxmlformats.org/officeDocument/2006/relationships/image"/><Relationship Id="rId8" Target="../media/image12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2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https://twitter.com/MsStacyS" TargetMode="External" Type="http://schemas.openxmlformats.org/officeDocument/2006/relationships/hyperlink"/><Relationship Id="rId7" Target="https://twitter.com/histforall" TargetMode="External" Type="http://schemas.openxmlformats.org/officeDocument/2006/relationships/hyperlink"/><Relationship Id="rId8" Target="https://www.gilleducation.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https://twitter.com/MsStacyS" TargetMode="External" Type="http://schemas.openxmlformats.org/officeDocument/2006/relationships/hyperlink"/><Relationship Id="rId7" Target="https://twitter.com/histforall" TargetMode="External" Type="http://schemas.openxmlformats.org/officeDocument/2006/relationships/hyperlink"/><Relationship Id="rId8" Target="https://www.gilleducation.ie/" TargetMode="External" Type="http://schemas.openxmlformats.org/officeDocument/2006/relationships/hyperlink"/><Relationship Id="rId9" Target="../media/image123.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37.png" Type="http://schemas.openxmlformats.org/officeDocument/2006/relationships/image"/><Relationship Id="rId13" Target="../media/image38.svg" Type="http://schemas.openxmlformats.org/officeDocument/2006/relationships/image"/><Relationship Id="rId14" Target="../media/image39.png" Type="http://schemas.openxmlformats.org/officeDocument/2006/relationships/image"/><Relationship Id="rId15" Target="../media/image40.svg" Type="http://schemas.openxmlformats.org/officeDocument/2006/relationships/image"/><Relationship Id="rId16" Target="../media/image24.png" Type="http://schemas.openxmlformats.org/officeDocument/2006/relationships/image"/><Relationship Id="rId17" Target="../media/image25.svg" Type="http://schemas.openxmlformats.org/officeDocument/2006/relationships/image"/><Relationship Id="rId18" Target="../media/image26.png" Type="http://schemas.openxmlformats.org/officeDocument/2006/relationships/image"/><Relationship Id="rId19" Target="../media/image27.svg" Type="http://schemas.openxmlformats.org/officeDocument/2006/relationships/image"/><Relationship Id="rId2" Target="../media/image94.png" Type="http://schemas.openxmlformats.org/officeDocument/2006/relationships/image"/><Relationship Id="rId20" Target="../media/image28.png" Type="http://schemas.openxmlformats.org/officeDocument/2006/relationships/image"/><Relationship Id="rId21" Target="../media/image29.svg" Type="http://schemas.openxmlformats.org/officeDocument/2006/relationships/image"/><Relationship Id="rId22" Target="../media/image30.png" Type="http://schemas.openxmlformats.org/officeDocument/2006/relationships/image"/><Relationship Id="rId23" Target="../media/image31.sv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24.pn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25.pn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0.svg" Type="http://schemas.openxmlformats.org/officeDocument/2006/relationships/image"/><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26.png" Type="http://schemas.openxmlformats.org/officeDocument/2006/relationships/image"/><Relationship Id="rId7" Target="../media/image127.svg" Type="http://schemas.openxmlformats.org/officeDocument/2006/relationships/image"/><Relationship Id="rId8" Target="../media/image128.png" Type="http://schemas.openxmlformats.org/officeDocument/2006/relationships/image"/><Relationship Id="rId9" Target="../media/image12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https://twitter.com/MsStacyS" TargetMode="External" Type="http://schemas.openxmlformats.org/officeDocument/2006/relationships/hyperlink"/><Relationship Id="rId7" Target="https://twitter.com/histforall" TargetMode="External" Type="http://schemas.openxmlformats.org/officeDocument/2006/relationships/hyperlink"/><Relationship Id="rId8" Target="https://www.gilleducation.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gilleducation.ie/" TargetMode="External" Type="http://schemas.openxmlformats.org/officeDocument/2006/relationships/hyperlink"/><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31.png" Type="http://schemas.openxmlformats.org/officeDocument/2006/relationships/image"/><Relationship Id="rId7" Target="../media/image132.png" Type="http://schemas.openxmlformats.org/officeDocument/2006/relationships/image"/><Relationship Id="rId8" Target="https://twitter.com/MsStacyS" TargetMode="External" Type="http://schemas.openxmlformats.org/officeDocument/2006/relationships/hyperlink"/><Relationship Id="rId9" Target="https://twitter.com/histforall"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33.png" Type="http://schemas.openxmlformats.org/officeDocument/2006/relationships/image"/><Relationship Id="rId7" Target="https://twitter.com/MsStacyS" TargetMode="External" Type="http://schemas.openxmlformats.org/officeDocument/2006/relationships/hyperlink"/><Relationship Id="rId8" Target="https://twitter.com/histforall" TargetMode="External" Type="http://schemas.openxmlformats.org/officeDocument/2006/relationships/hyperlink"/><Relationship Id="rId9" Target="https://www.gilleducation.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34.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35.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https://twitter.com/MsStacyS" TargetMode="External" Type="http://schemas.openxmlformats.org/officeDocument/2006/relationships/hyperlink"/><Relationship Id="rId7" Target="https://twitter.com/histforall" TargetMode="External" Type="http://schemas.openxmlformats.org/officeDocument/2006/relationships/hyperlink"/><Relationship Id="rId8" Target="https://www.gilleducation.ie/"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gilleducation.ie/" TargetMode="External" Type="http://schemas.openxmlformats.org/officeDocument/2006/relationships/hyperlink"/><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98.png" Type="http://schemas.openxmlformats.org/officeDocument/2006/relationships/image"/><Relationship Id="rId7" Target="../media/image99.png" Type="http://schemas.openxmlformats.org/officeDocument/2006/relationships/image"/><Relationship Id="rId8" Target="https://twitter.com/MsStacyS" TargetMode="External" Type="http://schemas.openxmlformats.org/officeDocument/2006/relationships/hyperlink"/><Relationship Id="rId9" Target="https://twitter.com/histforall"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gilleducation.ie/" TargetMode="External" Type="http://schemas.openxmlformats.org/officeDocument/2006/relationships/hyperlink"/><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 Id="rId6" Target="../media/image100.jpeg" Type="http://schemas.openxmlformats.org/officeDocument/2006/relationships/image"/><Relationship Id="rId7" Target="../media/image101.png" Type="http://schemas.openxmlformats.org/officeDocument/2006/relationships/image"/><Relationship Id="rId8" Target="https://twitter.com/MsStacyS" TargetMode="External" Type="http://schemas.openxmlformats.org/officeDocument/2006/relationships/hyperlink"/><Relationship Id="rId9" Target="https://twitter.com/histforall"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png" Type="http://schemas.openxmlformats.org/officeDocument/2006/relationships/image"/><Relationship Id="rId3" Target="../media/image95.svg" Type="http://schemas.openxmlformats.org/officeDocument/2006/relationships/image"/><Relationship Id="rId4" Target="../media/image96.png" Type="http://schemas.openxmlformats.org/officeDocument/2006/relationships/image"/><Relationship Id="rId5" Target="../media/image9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94.png" Type="http://schemas.openxmlformats.org/officeDocument/2006/relationships/image"/><Relationship Id="rId5" Target="../media/image95.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06711" y="0"/>
            <a:ext cx="19501422" cy="10287000"/>
          </a:xfrm>
          <a:custGeom>
            <a:avLst/>
            <a:gdLst/>
            <a:ahLst/>
            <a:cxnLst/>
            <a:rect r="r" b="b" t="t" l="l"/>
            <a:pathLst>
              <a:path h="10287000" w="19501422">
                <a:moveTo>
                  <a:pt x="0" y="0"/>
                </a:moveTo>
                <a:lnTo>
                  <a:pt x="19501422" y="0"/>
                </a:lnTo>
                <a:lnTo>
                  <a:pt x="19501422" y="10287000"/>
                </a:lnTo>
                <a:lnTo>
                  <a:pt x="0" y="1028700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5B55C8"/>
                  </a:solidFill>
                  <a:latin typeface="Arial"/>
                </a:rPr>
                <a:t>@MsDoorley</a:t>
              </a:r>
            </a:p>
          </p:txBody>
        </p:sp>
      </p:grpSp>
      <p:sp>
        <p:nvSpPr>
          <p:cNvPr name="TextBox 8" id="8"/>
          <p:cNvSpPr txBox="true"/>
          <p:nvPr/>
        </p:nvSpPr>
        <p:spPr>
          <a:xfrm rot="0">
            <a:off x="351814" y="3367397"/>
            <a:ext cx="17584390" cy="1714500"/>
          </a:xfrm>
          <a:prstGeom prst="rect">
            <a:avLst/>
          </a:prstGeom>
        </p:spPr>
        <p:txBody>
          <a:bodyPr anchor="t" rtlCol="false" tIns="0" lIns="0" bIns="0" rIns="0">
            <a:spAutoFit/>
          </a:bodyPr>
          <a:lstStyle/>
          <a:p>
            <a:pPr algn="ctr">
              <a:lnSpc>
                <a:spcPts val="12599"/>
              </a:lnSpc>
            </a:pPr>
            <a:r>
              <a:rPr lang="en-US" sz="9000" spc="405">
                <a:solidFill>
                  <a:srgbClr val="5B55C8"/>
                </a:solidFill>
                <a:latin typeface="Arial Bold"/>
              </a:rPr>
              <a:t>THE UNITED NATIONS</a:t>
            </a:r>
          </a:p>
        </p:txBody>
      </p:sp>
      <p:sp>
        <p:nvSpPr>
          <p:cNvPr name="TextBox 9" id="9"/>
          <p:cNvSpPr txBox="true"/>
          <p:nvPr/>
        </p:nvSpPr>
        <p:spPr>
          <a:xfrm rot="0">
            <a:off x="2836925" y="3738872"/>
            <a:ext cx="12614151"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the united nations</a:t>
            </a:r>
          </a:p>
        </p:txBody>
      </p:sp>
      <p:sp>
        <p:nvSpPr>
          <p:cNvPr name="TextBox 10" id="10"/>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 to Present</a:t>
            </a:r>
          </a:p>
        </p:txBody>
      </p:sp>
      <p:sp>
        <p:nvSpPr>
          <p:cNvPr name="TextBox 11" id="11"/>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a:solidFill>
                  <a:srgbClr val="5B55C8"/>
                </a:solidFill>
                <a:latin typeface="Arial Bold"/>
              </a:rPr>
              <a:t>Strand Two &amp; Three: The History of the World</a:t>
            </a:r>
          </a:p>
        </p:txBody>
      </p:sp>
      <p:sp>
        <p:nvSpPr>
          <p:cNvPr name="TextBox 12" id="12"/>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911350"/>
            <a:ext cx="15609955" cy="4794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Bold"/>
              </a:rPr>
              <a:t>United Nations </a:t>
            </a:r>
            <a:r>
              <a:rPr lang="en-US" sz="2500">
                <a:solidFill>
                  <a:srgbClr val="000000"/>
                </a:solidFill>
                <a:latin typeface="Arial"/>
              </a:rPr>
              <a:t>(</a:t>
            </a:r>
            <a:r>
              <a:rPr lang="en-US" sz="2500">
                <a:solidFill>
                  <a:srgbClr val="000000"/>
                </a:solidFill>
                <a:latin typeface="Arial Bold"/>
              </a:rPr>
              <a:t>UN</a:t>
            </a:r>
            <a:r>
              <a:rPr lang="en-US" sz="2500">
                <a:solidFill>
                  <a:srgbClr val="000000"/>
                </a:solidFill>
                <a:latin typeface="Arial"/>
              </a:rPr>
              <a:t>) promotes international co-operation in various ways:</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How the UN Promotes international co-operation</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6" tooltip="https://twitter.com/MsStacyS"/>
              </a:rPr>
              <a:t>Stacy Stout</a:t>
            </a:r>
            <a:r>
              <a:rPr lang="en-US" sz="2200">
                <a:solidFill>
                  <a:srgbClr val="000000"/>
                </a:solidFill>
                <a:latin typeface="Arial"/>
              </a:rPr>
              <a:t> and </a:t>
            </a:r>
            <a:r>
              <a:rPr lang="en-US" sz="2200" u="sng">
                <a:solidFill>
                  <a:srgbClr val="000000"/>
                </a:solidFill>
                <a:latin typeface="Arial"/>
                <a:hlinkClick r:id="rId7" tooltip="https://twitter.com/histforall"/>
              </a:rPr>
              <a:t>Dermot Lucey</a:t>
            </a:r>
            <a:r>
              <a:rPr lang="en-US" sz="2200">
                <a:solidFill>
                  <a:srgbClr val="000000"/>
                </a:solidFill>
                <a:latin typeface="Arial"/>
              </a:rPr>
              <a:t> (</a:t>
            </a:r>
            <a:r>
              <a:rPr lang="en-US" sz="2200" u="sng">
                <a:solidFill>
                  <a:srgbClr val="000000"/>
                </a:solidFill>
                <a:latin typeface="Arial"/>
                <a:hlinkClick r:id="rId8" tooltip="https://www.gilleducation.ie/"/>
              </a:rPr>
              <a:t>Gill Education</a:t>
            </a:r>
            <a:r>
              <a:rPr lang="en-US" sz="2200">
                <a:solidFill>
                  <a:srgbClr val="000000"/>
                </a:solidFill>
                <a:latin typeface="Arial"/>
              </a:rPr>
              <a:t>)</a:t>
            </a:r>
          </a:p>
        </p:txBody>
      </p:sp>
      <p:grpSp>
        <p:nvGrpSpPr>
          <p:cNvPr name="Group 15" id="15"/>
          <p:cNvGrpSpPr/>
          <p:nvPr/>
        </p:nvGrpSpPr>
        <p:grpSpPr>
          <a:xfrm rot="0">
            <a:off x="1028700" y="2519362"/>
            <a:ext cx="15506700" cy="5853113"/>
            <a:chOff x="0" y="0"/>
            <a:chExt cx="20675600" cy="7804151"/>
          </a:xfrm>
        </p:grpSpPr>
        <p:grpSp>
          <p:nvGrpSpPr>
            <p:cNvPr name="Group 16" id="16"/>
            <p:cNvGrpSpPr/>
            <p:nvPr/>
          </p:nvGrpSpPr>
          <p:grpSpPr>
            <a:xfrm rot="0">
              <a:off x="1723518" y="1047751"/>
              <a:ext cx="4445000" cy="635000"/>
              <a:chOff x="0" y="0"/>
              <a:chExt cx="878025" cy="125432"/>
            </a:xfrm>
          </p:grpSpPr>
          <p:sp>
            <p:nvSpPr>
              <p:cNvPr name="Freeform 17" id="17"/>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363371"/>
              </a:solidFill>
            </p:spPr>
          </p:sp>
          <p:sp>
            <p:nvSpPr>
              <p:cNvPr name="TextBox 18" id="18"/>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General Assembly</a:t>
                </a:r>
              </a:p>
            </p:txBody>
          </p:sp>
        </p:grpSp>
        <p:grpSp>
          <p:nvGrpSpPr>
            <p:cNvPr name="Group 19" id="19"/>
            <p:cNvGrpSpPr/>
            <p:nvPr/>
          </p:nvGrpSpPr>
          <p:grpSpPr>
            <a:xfrm rot="0">
              <a:off x="1723518" y="2470151"/>
              <a:ext cx="4445000" cy="635000"/>
              <a:chOff x="0" y="0"/>
              <a:chExt cx="878025" cy="125432"/>
            </a:xfrm>
          </p:grpSpPr>
          <p:sp>
            <p:nvSpPr>
              <p:cNvPr name="Freeform 20" id="20"/>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363371"/>
              </a:solidFill>
            </p:spPr>
          </p:sp>
          <p:sp>
            <p:nvSpPr>
              <p:cNvPr name="TextBox 21" id="21"/>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 Security Council</a:t>
                </a:r>
              </a:p>
            </p:txBody>
          </p:sp>
        </p:grpSp>
        <p:grpSp>
          <p:nvGrpSpPr>
            <p:cNvPr name="Group 22" id="22"/>
            <p:cNvGrpSpPr/>
            <p:nvPr/>
          </p:nvGrpSpPr>
          <p:grpSpPr>
            <a:xfrm rot="0">
              <a:off x="1723518" y="3892551"/>
              <a:ext cx="4445000" cy="635000"/>
              <a:chOff x="0" y="0"/>
              <a:chExt cx="878025" cy="125432"/>
            </a:xfrm>
          </p:grpSpPr>
          <p:sp>
            <p:nvSpPr>
              <p:cNvPr name="Freeform 23" id="23"/>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363371"/>
              </a:solidFill>
            </p:spPr>
          </p:sp>
          <p:sp>
            <p:nvSpPr>
              <p:cNvPr name="TextBox 24" id="24"/>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Peacekeepers</a:t>
                </a:r>
              </a:p>
            </p:txBody>
          </p:sp>
        </p:grpSp>
        <p:grpSp>
          <p:nvGrpSpPr>
            <p:cNvPr name="Group 25" id="25"/>
            <p:cNvGrpSpPr/>
            <p:nvPr/>
          </p:nvGrpSpPr>
          <p:grpSpPr>
            <a:xfrm rot="0">
              <a:off x="10820400" y="0"/>
              <a:ext cx="4445000" cy="1270000"/>
              <a:chOff x="0" y="0"/>
              <a:chExt cx="878025" cy="250864"/>
            </a:xfrm>
          </p:grpSpPr>
          <p:sp>
            <p:nvSpPr>
              <p:cNvPr name="Freeform 26" id="26"/>
              <p:cNvSpPr/>
              <p:nvPr/>
            </p:nvSpPr>
            <p:spPr>
              <a:xfrm flipH="false" flipV="false" rot="0">
                <a:off x="0" y="0"/>
                <a:ext cx="878025" cy="250864"/>
              </a:xfrm>
              <a:custGeom>
                <a:avLst/>
                <a:gdLst/>
                <a:ahLst/>
                <a:cxnLst/>
                <a:rect r="r" b="b" t="t" l="l"/>
                <a:pathLst>
                  <a:path h="250864" w="878025">
                    <a:moveTo>
                      <a:pt x="0" y="0"/>
                    </a:moveTo>
                    <a:lnTo>
                      <a:pt x="878025" y="0"/>
                    </a:lnTo>
                    <a:lnTo>
                      <a:pt x="878025" y="250864"/>
                    </a:lnTo>
                    <a:lnTo>
                      <a:pt x="0" y="250864"/>
                    </a:lnTo>
                    <a:close/>
                  </a:path>
                </a:pathLst>
              </a:custGeom>
              <a:solidFill>
                <a:srgbClr val="5B55C8"/>
              </a:solidFill>
            </p:spPr>
          </p:sp>
          <p:sp>
            <p:nvSpPr>
              <p:cNvPr name="TextBox 27" id="27"/>
              <p:cNvSpPr txBox="true"/>
              <p:nvPr/>
            </p:nvSpPr>
            <p:spPr>
              <a:xfrm>
                <a:off x="0" y="-47625"/>
                <a:ext cx="878025" cy="298489"/>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International Court of Justice</a:t>
                </a:r>
              </a:p>
            </p:txBody>
          </p:sp>
        </p:grpSp>
        <p:grpSp>
          <p:nvGrpSpPr>
            <p:cNvPr name="Group 28" id="28"/>
            <p:cNvGrpSpPr/>
            <p:nvPr/>
          </p:nvGrpSpPr>
          <p:grpSpPr>
            <a:xfrm rot="0">
              <a:off x="16230600" y="0"/>
              <a:ext cx="4445000" cy="1270000"/>
              <a:chOff x="0" y="0"/>
              <a:chExt cx="878025" cy="250864"/>
            </a:xfrm>
          </p:grpSpPr>
          <p:sp>
            <p:nvSpPr>
              <p:cNvPr name="Freeform 29" id="29"/>
              <p:cNvSpPr/>
              <p:nvPr/>
            </p:nvSpPr>
            <p:spPr>
              <a:xfrm flipH="false" flipV="false" rot="0">
                <a:off x="0" y="0"/>
                <a:ext cx="878025" cy="250864"/>
              </a:xfrm>
              <a:custGeom>
                <a:avLst/>
                <a:gdLst/>
                <a:ahLst/>
                <a:cxnLst/>
                <a:rect r="r" b="b" t="t" l="l"/>
                <a:pathLst>
                  <a:path h="250864" w="878025">
                    <a:moveTo>
                      <a:pt x="0" y="0"/>
                    </a:moveTo>
                    <a:lnTo>
                      <a:pt x="878025" y="0"/>
                    </a:lnTo>
                    <a:lnTo>
                      <a:pt x="878025" y="250864"/>
                    </a:lnTo>
                    <a:lnTo>
                      <a:pt x="0" y="250864"/>
                    </a:lnTo>
                    <a:close/>
                  </a:path>
                </a:pathLst>
              </a:custGeom>
              <a:solidFill>
                <a:srgbClr val="5B55C8"/>
              </a:solidFill>
            </p:spPr>
          </p:sp>
          <p:sp>
            <p:nvSpPr>
              <p:cNvPr name="TextBox 30" id="30"/>
              <p:cNvSpPr txBox="true"/>
              <p:nvPr/>
            </p:nvSpPr>
            <p:spPr>
              <a:xfrm>
                <a:off x="0" y="-47625"/>
                <a:ext cx="878025" cy="298489"/>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UN Office on Drugs and Crime</a:t>
                </a:r>
              </a:p>
            </p:txBody>
          </p:sp>
        </p:grpSp>
        <p:grpSp>
          <p:nvGrpSpPr>
            <p:cNvPr name="Group 31" id="31"/>
            <p:cNvGrpSpPr/>
            <p:nvPr/>
          </p:nvGrpSpPr>
          <p:grpSpPr>
            <a:xfrm rot="0">
              <a:off x="10820400" y="5949951"/>
              <a:ext cx="4445000" cy="1270000"/>
              <a:chOff x="0" y="0"/>
              <a:chExt cx="878025" cy="250864"/>
            </a:xfrm>
          </p:grpSpPr>
          <p:sp>
            <p:nvSpPr>
              <p:cNvPr name="Freeform 32" id="32"/>
              <p:cNvSpPr/>
              <p:nvPr/>
            </p:nvSpPr>
            <p:spPr>
              <a:xfrm flipH="false" flipV="false" rot="0">
                <a:off x="0" y="0"/>
                <a:ext cx="878025" cy="250864"/>
              </a:xfrm>
              <a:custGeom>
                <a:avLst/>
                <a:gdLst/>
                <a:ahLst/>
                <a:cxnLst/>
                <a:rect r="r" b="b" t="t" l="l"/>
                <a:pathLst>
                  <a:path h="250864" w="878025">
                    <a:moveTo>
                      <a:pt x="0" y="0"/>
                    </a:moveTo>
                    <a:lnTo>
                      <a:pt x="878025" y="0"/>
                    </a:lnTo>
                    <a:lnTo>
                      <a:pt x="878025" y="250864"/>
                    </a:lnTo>
                    <a:lnTo>
                      <a:pt x="0" y="250864"/>
                    </a:lnTo>
                    <a:close/>
                  </a:path>
                </a:pathLst>
              </a:custGeom>
              <a:solidFill>
                <a:srgbClr val="5B55C8"/>
              </a:solidFill>
            </p:spPr>
          </p:sp>
          <p:sp>
            <p:nvSpPr>
              <p:cNvPr name="TextBox 33" id="33"/>
              <p:cNvSpPr txBox="true"/>
              <p:nvPr/>
            </p:nvSpPr>
            <p:spPr>
              <a:xfrm>
                <a:off x="0" y="-47625"/>
                <a:ext cx="878025" cy="298489"/>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Human Rights Council</a:t>
                </a:r>
              </a:p>
            </p:txBody>
          </p:sp>
        </p:grpSp>
        <p:grpSp>
          <p:nvGrpSpPr>
            <p:cNvPr name="Group 34" id="34"/>
            <p:cNvGrpSpPr/>
            <p:nvPr/>
          </p:nvGrpSpPr>
          <p:grpSpPr>
            <a:xfrm rot="0">
              <a:off x="0" y="7169151"/>
              <a:ext cx="1587500" cy="635000"/>
              <a:chOff x="0" y="0"/>
              <a:chExt cx="313580" cy="125432"/>
            </a:xfrm>
          </p:grpSpPr>
          <p:sp>
            <p:nvSpPr>
              <p:cNvPr name="Freeform 35" id="35"/>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36" id="36"/>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WHO</a:t>
                </a:r>
              </a:p>
            </p:txBody>
          </p:sp>
        </p:grpSp>
        <p:grpSp>
          <p:nvGrpSpPr>
            <p:cNvPr name="Group 37" id="37"/>
            <p:cNvGrpSpPr/>
            <p:nvPr/>
          </p:nvGrpSpPr>
          <p:grpSpPr>
            <a:xfrm rot="0">
              <a:off x="2146300" y="7169151"/>
              <a:ext cx="1587500" cy="635000"/>
              <a:chOff x="0" y="0"/>
              <a:chExt cx="313580" cy="125432"/>
            </a:xfrm>
          </p:grpSpPr>
          <p:sp>
            <p:nvSpPr>
              <p:cNvPr name="Freeform 38" id="38"/>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39" id="39"/>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UNESCO</a:t>
                </a:r>
              </a:p>
            </p:txBody>
          </p:sp>
        </p:grpSp>
        <p:grpSp>
          <p:nvGrpSpPr>
            <p:cNvPr name="Group 40" id="40"/>
            <p:cNvGrpSpPr/>
            <p:nvPr/>
          </p:nvGrpSpPr>
          <p:grpSpPr>
            <a:xfrm rot="0">
              <a:off x="4292600" y="7169151"/>
              <a:ext cx="1587500" cy="635000"/>
              <a:chOff x="0" y="0"/>
              <a:chExt cx="313580" cy="125432"/>
            </a:xfrm>
          </p:grpSpPr>
          <p:sp>
            <p:nvSpPr>
              <p:cNvPr name="Freeform 41" id="41"/>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42" id="42"/>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ILO</a:t>
                </a:r>
              </a:p>
            </p:txBody>
          </p:sp>
        </p:grpSp>
        <p:grpSp>
          <p:nvGrpSpPr>
            <p:cNvPr name="Group 43" id="43"/>
            <p:cNvGrpSpPr/>
            <p:nvPr/>
          </p:nvGrpSpPr>
          <p:grpSpPr>
            <a:xfrm rot="0">
              <a:off x="6438900" y="7169151"/>
              <a:ext cx="1587500" cy="635000"/>
              <a:chOff x="0" y="0"/>
              <a:chExt cx="313580" cy="125432"/>
            </a:xfrm>
          </p:grpSpPr>
          <p:sp>
            <p:nvSpPr>
              <p:cNvPr name="Freeform 44" id="44"/>
              <p:cNvSpPr/>
              <p:nvPr/>
            </p:nvSpPr>
            <p:spPr>
              <a:xfrm flipH="false" flipV="false" rot="0">
                <a:off x="0" y="0"/>
                <a:ext cx="313580" cy="125432"/>
              </a:xfrm>
              <a:custGeom>
                <a:avLst/>
                <a:gdLst/>
                <a:ahLst/>
                <a:cxnLst/>
                <a:rect r="r" b="b" t="t" l="l"/>
                <a:pathLst>
                  <a:path h="125432" w="313580">
                    <a:moveTo>
                      <a:pt x="0" y="0"/>
                    </a:moveTo>
                    <a:lnTo>
                      <a:pt x="313580" y="0"/>
                    </a:lnTo>
                    <a:lnTo>
                      <a:pt x="313580" y="125432"/>
                    </a:lnTo>
                    <a:lnTo>
                      <a:pt x="0" y="125432"/>
                    </a:lnTo>
                    <a:close/>
                  </a:path>
                </a:pathLst>
              </a:custGeom>
              <a:solidFill>
                <a:srgbClr val="5B55C8"/>
              </a:solidFill>
            </p:spPr>
          </p:sp>
          <p:sp>
            <p:nvSpPr>
              <p:cNvPr name="TextBox 45" id="45"/>
              <p:cNvSpPr txBox="true"/>
              <p:nvPr/>
            </p:nvSpPr>
            <p:spPr>
              <a:xfrm>
                <a:off x="0" y="-47625"/>
                <a:ext cx="313580"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IMF</a:t>
                </a:r>
              </a:p>
            </p:txBody>
          </p:sp>
        </p:grpSp>
        <p:sp>
          <p:nvSpPr>
            <p:cNvPr name="AutoShape 46" id="46"/>
            <p:cNvSpPr/>
            <p:nvPr/>
          </p:nvSpPr>
          <p:spPr>
            <a:xfrm>
              <a:off x="6168518" y="1365251"/>
              <a:ext cx="4238118" cy="2133600"/>
            </a:xfrm>
            <a:prstGeom prst="line">
              <a:avLst/>
            </a:prstGeom>
            <a:ln cap="flat" w="50800">
              <a:solidFill>
                <a:srgbClr val="7D14CF"/>
              </a:solidFill>
              <a:prstDash val="solid"/>
              <a:headEnd type="none" len="sm" w="sm"/>
              <a:tailEnd type="none" len="sm" w="sm"/>
            </a:ln>
          </p:spPr>
        </p:sp>
        <p:sp>
          <p:nvSpPr>
            <p:cNvPr name="AutoShape 47" id="47"/>
            <p:cNvSpPr/>
            <p:nvPr/>
          </p:nvSpPr>
          <p:spPr>
            <a:xfrm flipV="true">
              <a:off x="6168518" y="3498851"/>
              <a:ext cx="4238118" cy="2133600"/>
            </a:xfrm>
            <a:prstGeom prst="line">
              <a:avLst/>
            </a:prstGeom>
            <a:ln cap="flat" w="50800">
              <a:solidFill>
                <a:srgbClr val="7D14CF"/>
              </a:solidFill>
              <a:prstDash val="solid"/>
              <a:headEnd type="none" len="sm" w="sm"/>
              <a:tailEnd type="none" len="sm" w="sm"/>
            </a:ln>
          </p:spPr>
        </p:sp>
        <p:sp>
          <p:nvSpPr>
            <p:cNvPr name="AutoShape 48" id="48"/>
            <p:cNvSpPr/>
            <p:nvPr/>
          </p:nvSpPr>
          <p:spPr>
            <a:xfrm flipV="true">
              <a:off x="6168518" y="3498851"/>
              <a:ext cx="4238118" cy="711200"/>
            </a:xfrm>
            <a:prstGeom prst="line">
              <a:avLst/>
            </a:prstGeom>
            <a:ln cap="flat" w="50800">
              <a:solidFill>
                <a:srgbClr val="7D14CF"/>
              </a:solidFill>
              <a:prstDash val="solid"/>
              <a:headEnd type="none" len="sm" w="sm"/>
              <a:tailEnd type="none" len="sm" w="sm"/>
            </a:ln>
          </p:spPr>
        </p:sp>
        <p:sp>
          <p:nvSpPr>
            <p:cNvPr name="AutoShape 49" id="49"/>
            <p:cNvSpPr/>
            <p:nvPr/>
          </p:nvSpPr>
          <p:spPr>
            <a:xfrm>
              <a:off x="6168518" y="2787651"/>
              <a:ext cx="4238118" cy="711200"/>
            </a:xfrm>
            <a:prstGeom prst="line">
              <a:avLst/>
            </a:prstGeom>
            <a:ln cap="flat" w="50800">
              <a:solidFill>
                <a:srgbClr val="7D14CF"/>
              </a:solidFill>
              <a:prstDash val="solid"/>
              <a:headEnd type="none" len="sm" w="sm"/>
              <a:tailEnd type="none" len="sm" w="sm"/>
            </a:ln>
          </p:spPr>
        </p:sp>
        <p:grpSp>
          <p:nvGrpSpPr>
            <p:cNvPr name="Group 50" id="50"/>
            <p:cNvGrpSpPr/>
            <p:nvPr/>
          </p:nvGrpSpPr>
          <p:grpSpPr>
            <a:xfrm rot="0">
              <a:off x="8349237" y="1441451"/>
              <a:ext cx="4114800" cy="4114800"/>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363371"/>
              </a:solidFill>
            </p:spPr>
          </p:sp>
          <p:sp>
            <p:nvSpPr>
              <p:cNvPr name="TextBox 52" id="52"/>
              <p:cNvSpPr txBox="true"/>
              <p:nvPr/>
            </p:nvSpPr>
            <p:spPr>
              <a:xfrm>
                <a:off x="0" y="-47625"/>
                <a:ext cx="812800" cy="860425"/>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How does the UN Promote International Co-operation?</a:t>
                </a:r>
              </a:p>
            </p:txBody>
          </p:sp>
        </p:grpSp>
        <p:sp>
          <p:nvSpPr>
            <p:cNvPr name="AutoShape 53" id="53"/>
            <p:cNvSpPr/>
            <p:nvPr/>
          </p:nvSpPr>
          <p:spPr>
            <a:xfrm>
              <a:off x="12464037" y="3498851"/>
              <a:ext cx="2365882" cy="0"/>
            </a:xfrm>
            <a:prstGeom prst="line">
              <a:avLst/>
            </a:prstGeom>
            <a:ln cap="flat" w="50800">
              <a:solidFill>
                <a:srgbClr val="7D14CF"/>
              </a:solidFill>
              <a:prstDash val="solid"/>
              <a:headEnd type="none" len="sm" w="sm"/>
              <a:tailEnd type="none" len="sm" w="sm"/>
            </a:ln>
          </p:spPr>
        </p:sp>
        <p:sp>
          <p:nvSpPr>
            <p:cNvPr name="AutoShape 54" id="54"/>
            <p:cNvSpPr/>
            <p:nvPr/>
          </p:nvSpPr>
          <p:spPr>
            <a:xfrm flipV="true">
              <a:off x="13042900" y="3498851"/>
              <a:ext cx="4009518" cy="2451100"/>
            </a:xfrm>
            <a:prstGeom prst="line">
              <a:avLst/>
            </a:prstGeom>
            <a:ln cap="flat" w="50800">
              <a:solidFill>
                <a:srgbClr val="7D14CF"/>
              </a:solidFill>
              <a:prstDash val="solid"/>
              <a:headEnd type="none" len="sm" w="sm"/>
              <a:tailEnd type="none" len="sm" w="sm"/>
            </a:ln>
          </p:spPr>
        </p:sp>
        <p:sp>
          <p:nvSpPr>
            <p:cNvPr name="AutoShape 55" id="55"/>
            <p:cNvSpPr/>
            <p:nvPr/>
          </p:nvSpPr>
          <p:spPr>
            <a:xfrm>
              <a:off x="13042900" y="1270000"/>
              <a:ext cx="4009518" cy="2228851"/>
            </a:xfrm>
            <a:prstGeom prst="line">
              <a:avLst/>
            </a:prstGeom>
            <a:ln cap="flat" w="50800">
              <a:solidFill>
                <a:srgbClr val="7D14CF"/>
              </a:solidFill>
              <a:prstDash val="solid"/>
              <a:headEnd type="none" len="sm" w="sm"/>
              <a:tailEnd type="none" len="sm" w="sm"/>
            </a:ln>
          </p:spPr>
        </p:sp>
        <p:sp>
          <p:nvSpPr>
            <p:cNvPr name="AutoShape 56" id="56"/>
            <p:cNvSpPr/>
            <p:nvPr/>
          </p:nvSpPr>
          <p:spPr>
            <a:xfrm>
              <a:off x="17052418" y="3498851"/>
              <a:ext cx="1400682" cy="3234151"/>
            </a:xfrm>
            <a:prstGeom prst="line">
              <a:avLst/>
            </a:prstGeom>
            <a:ln cap="flat" w="50800">
              <a:solidFill>
                <a:srgbClr val="7D14CF"/>
              </a:solidFill>
              <a:prstDash val="solid"/>
              <a:headEnd type="none" len="sm" w="sm"/>
              <a:tailEnd type="none" len="sm" w="sm"/>
            </a:ln>
          </p:spPr>
        </p:sp>
        <p:grpSp>
          <p:nvGrpSpPr>
            <p:cNvPr name="Group 57" id="57"/>
            <p:cNvGrpSpPr/>
            <p:nvPr/>
          </p:nvGrpSpPr>
          <p:grpSpPr>
            <a:xfrm rot="0">
              <a:off x="16230600" y="5949951"/>
              <a:ext cx="4445000" cy="1566102"/>
              <a:chOff x="0" y="0"/>
              <a:chExt cx="878025" cy="309353"/>
            </a:xfrm>
          </p:grpSpPr>
          <p:sp>
            <p:nvSpPr>
              <p:cNvPr name="Freeform 58" id="58"/>
              <p:cNvSpPr/>
              <p:nvPr/>
            </p:nvSpPr>
            <p:spPr>
              <a:xfrm flipH="false" flipV="false" rot="0">
                <a:off x="0" y="0"/>
                <a:ext cx="878025" cy="309353"/>
              </a:xfrm>
              <a:custGeom>
                <a:avLst/>
                <a:gdLst/>
                <a:ahLst/>
                <a:cxnLst/>
                <a:rect r="r" b="b" t="t" l="l"/>
                <a:pathLst>
                  <a:path h="309353" w="878025">
                    <a:moveTo>
                      <a:pt x="0" y="0"/>
                    </a:moveTo>
                    <a:lnTo>
                      <a:pt x="878025" y="0"/>
                    </a:lnTo>
                    <a:lnTo>
                      <a:pt x="878025" y="309353"/>
                    </a:lnTo>
                    <a:lnTo>
                      <a:pt x="0" y="309353"/>
                    </a:lnTo>
                    <a:close/>
                  </a:path>
                </a:pathLst>
              </a:custGeom>
              <a:solidFill>
                <a:srgbClr val="5B55C8"/>
              </a:solidFill>
            </p:spPr>
          </p:sp>
          <p:sp>
            <p:nvSpPr>
              <p:cNvPr name="TextBox 59" id="59"/>
              <p:cNvSpPr txBox="true"/>
              <p:nvPr/>
            </p:nvSpPr>
            <p:spPr>
              <a:xfrm>
                <a:off x="0" y="-47625"/>
                <a:ext cx="878025" cy="356978"/>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United Nations International Children's Emergency Fund</a:t>
                </a:r>
              </a:p>
            </p:txBody>
          </p:sp>
        </p:grpSp>
        <p:sp>
          <p:nvSpPr>
            <p:cNvPr name="AutoShape 60" id="60"/>
            <p:cNvSpPr/>
            <p:nvPr/>
          </p:nvSpPr>
          <p:spPr>
            <a:xfrm flipH="true">
              <a:off x="17052418" y="1270000"/>
              <a:ext cx="1400682" cy="2228851"/>
            </a:xfrm>
            <a:prstGeom prst="line">
              <a:avLst/>
            </a:prstGeom>
            <a:ln cap="flat" w="50800">
              <a:solidFill>
                <a:srgbClr val="7D14CF"/>
              </a:solidFill>
              <a:prstDash val="solid"/>
              <a:headEnd type="none" len="sm" w="sm"/>
              <a:tailEnd type="none" len="sm" w="sm"/>
            </a:ln>
          </p:spPr>
        </p:sp>
        <p:grpSp>
          <p:nvGrpSpPr>
            <p:cNvPr name="Group 61" id="61"/>
            <p:cNvGrpSpPr/>
            <p:nvPr/>
          </p:nvGrpSpPr>
          <p:grpSpPr>
            <a:xfrm rot="0">
              <a:off x="14829918" y="2546351"/>
              <a:ext cx="4445000" cy="1905000"/>
              <a:chOff x="0" y="0"/>
              <a:chExt cx="856886" cy="367237"/>
            </a:xfrm>
          </p:grpSpPr>
          <p:sp>
            <p:nvSpPr>
              <p:cNvPr name="Freeform 62" id="62"/>
              <p:cNvSpPr/>
              <p:nvPr/>
            </p:nvSpPr>
            <p:spPr>
              <a:xfrm flipH="false" flipV="false" rot="0">
                <a:off x="0" y="0"/>
                <a:ext cx="856886" cy="367237"/>
              </a:xfrm>
              <a:custGeom>
                <a:avLst/>
                <a:gdLst/>
                <a:ahLst/>
                <a:cxnLst/>
                <a:rect r="r" b="b" t="t" l="l"/>
                <a:pathLst>
                  <a:path h="367237" w="856886">
                    <a:moveTo>
                      <a:pt x="0" y="0"/>
                    </a:moveTo>
                    <a:lnTo>
                      <a:pt x="856886" y="0"/>
                    </a:lnTo>
                    <a:lnTo>
                      <a:pt x="856886" y="367237"/>
                    </a:lnTo>
                    <a:lnTo>
                      <a:pt x="0" y="367237"/>
                    </a:lnTo>
                    <a:close/>
                  </a:path>
                </a:pathLst>
              </a:custGeom>
              <a:solidFill>
                <a:srgbClr val="363371"/>
              </a:solidFill>
            </p:spPr>
          </p:sp>
          <p:sp>
            <p:nvSpPr>
              <p:cNvPr name="TextBox 63" id="63"/>
              <p:cNvSpPr txBox="true"/>
              <p:nvPr/>
            </p:nvSpPr>
            <p:spPr>
              <a:xfrm>
                <a:off x="0" y="-47625"/>
                <a:ext cx="856886" cy="414862"/>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Other ways the UN promotes international co-operation:</a:t>
                </a:r>
              </a:p>
            </p:txBody>
          </p:sp>
        </p:grpSp>
        <p:sp>
          <p:nvSpPr>
            <p:cNvPr name="AutoShape 64" id="64"/>
            <p:cNvSpPr/>
            <p:nvPr/>
          </p:nvSpPr>
          <p:spPr>
            <a:xfrm flipV="true">
              <a:off x="793750" y="5632451"/>
              <a:ext cx="2834768" cy="1536700"/>
            </a:xfrm>
            <a:prstGeom prst="line">
              <a:avLst/>
            </a:prstGeom>
            <a:ln cap="flat" w="50800">
              <a:solidFill>
                <a:srgbClr val="7D14CF"/>
              </a:solidFill>
              <a:prstDash val="solid"/>
              <a:headEnd type="none" len="sm" w="sm"/>
              <a:tailEnd type="none" len="sm" w="sm"/>
            </a:ln>
          </p:spPr>
        </p:sp>
        <p:sp>
          <p:nvSpPr>
            <p:cNvPr name="AutoShape 65" id="65"/>
            <p:cNvSpPr/>
            <p:nvPr/>
          </p:nvSpPr>
          <p:spPr>
            <a:xfrm flipV="true">
              <a:off x="2940050" y="5632451"/>
              <a:ext cx="688468" cy="1536700"/>
            </a:xfrm>
            <a:prstGeom prst="line">
              <a:avLst/>
            </a:prstGeom>
            <a:ln cap="flat" w="50800">
              <a:solidFill>
                <a:srgbClr val="7D14CF"/>
              </a:solidFill>
              <a:prstDash val="solid"/>
              <a:headEnd type="none" len="sm" w="sm"/>
              <a:tailEnd type="none" len="sm" w="sm"/>
            </a:ln>
          </p:spPr>
        </p:sp>
        <p:sp>
          <p:nvSpPr>
            <p:cNvPr name="AutoShape 66" id="66"/>
            <p:cNvSpPr/>
            <p:nvPr/>
          </p:nvSpPr>
          <p:spPr>
            <a:xfrm flipH="true" flipV="true">
              <a:off x="3628518" y="5949951"/>
              <a:ext cx="1457832" cy="1219200"/>
            </a:xfrm>
            <a:prstGeom prst="line">
              <a:avLst/>
            </a:prstGeom>
            <a:ln cap="flat" w="50800">
              <a:solidFill>
                <a:srgbClr val="7D14CF"/>
              </a:solidFill>
              <a:prstDash val="solid"/>
              <a:headEnd type="none" len="sm" w="sm"/>
              <a:tailEnd type="none" len="sm" w="sm"/>
            </a:ln>
          </p:spPr>
        </p:sp>
        <p:sp>
          <p:nvSpPr>
            <p:cNvPr name="AutoShape 67" id="67"/>
            <p:cNvSpPr/>
            <p:nvPr/>
          </p:nvSpPr>
          <p:spPr>
            <a:xfrm flipH="true" flipV="true">
              <a:off x="3628518" y="5632451"/>
              <a:ext cx="3604132" cy="1536700"/>
            </a:xfrm>
            <a:prstGeom prst="line">
              <a:avLst/>
            </a:prstGeom>
            <a:ln cap="flat" w="50800">
              <a:solidFill>
                <a:srgbClr val="7D14CF"/>
              </a:solidFill>
              <a:prstDash val="solid"/>
              <a:headEnd type="none" len="sm" w="sm"/>
              <a:tailEnd type="none" len="sm" w="sm"/>
            </a:ln>
          </p:spPr>
        </p:sp>
        <p:grpSp>
          <p:nvGrpSpPr>
            <p:cNvPr name="Group 68" id="68"/>
            <p:cNvGrpSpPr/>
            <p:nvPr/>
          </p:nvGrpSpPr>
          <p:grpSpPr>
            <a:xfrm rot="0">
              <a:off x="1088518" y="5314951"/>
              <a:ext cx="5080000" cy="635000"/>
              <a:chOff x="0" y="0"/>
              <a:chExt cx="1003457" cy="125432"/>
            </a:xfrm>
          </p:grpSpPr>
          <p:sp>
            <p:nvSpPr>
              <p:cNvPr name="Freeform 69" id="69"/>
              <p:cNvSpPr/>
              <p:nvPr/>
            </p:nvSpPr>
            <p:spPr>
              <a:xfrm flipH="false" flipV="false" rot="0">
                <a:off x="0" y="0"/>
                <a:ext cx="1003457" cy="125432"/>
              </a:xfrm>
              <a:custGeom>
                <a:avLst/>
                <a:gdLst/>
                <a:ahLst/>
                <a:cxnLst/>
                <a:rect r="r" b="b" t="t" l="l"/>
                <a:pathLst>
                  <a:path h="125432" w="1003457">
                    <a:moveTo>
                      <a:pt x="0" y="0"/>
                    </a:moveTo>
                    <a:lnTo>
                      <a:pt x="1003457" y="0"/>
                    </a:lnTo>
                    <a:lnTo>
                      <a:pt x="1003457" y="125432"/>
                    </a:lnTo>
                    <a:lnTo>
                      <a:pt x="0" y="125432"/>
                    </a:lnTo>
                    <a:close/>
                  </a:path>
                </a:pathLst>
              </a:custGeom>
              <a:solidFill>
                <a:srgbClr val="363371"/>
              </a:solidFill>
            </p:spPr>
          </p:sp>
          <p:sp>
            <p:nvSpPr>
              <p:cNvPr name="TextBox 70" id="70"/>
              <p:cNvSpPr txBox="true"/>
              <p:nvPr/>
            </p:nvSpPr>
            <p:spPr>
              <a:xfrm>
                <a:off x="0" y="-47625"/>
                <a:ext cx="1003457"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Economic and Social Council</a:t>
                </a:r>
              </a:p>
            </p:txBody>
          </p:sp>
        </p:gr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9520631" y="2363630"/>
            <a:ext cx="6936438" cy="5559740"/>
          </a:xfrm>
          <a:custGeom>
            <a:avLst/>
            <a:gdLst/>
            <a:ahLst/>
            <a:cxnLst/>
            <a:rect r="r" b="b" t="t" l="l"/>
            <a:pathLst>
              <a:path h="5559740" w="6936438">
                <a:moveTo>
                  <a:pt x="0" y="0"/>
                </a:moveTo>
                <a:lnTo>
                  <a:pt x="6936438" y="0"/>
                </a:lnTo>
                <a:lnTo>
                  <a:pt x="6936438" y="5559740"/>
                </a:lnTo>
                <a:lnTo>
                  <a:pt x="0" y="5559740"/>
                </a:lnTo>
                <a:lnTo>
                  <a:pt x="0" y="0"/>
                </a:lnTo>
                <a:close/>
              </a:path>
            </a:pathLst>
          </a:custGeom>
          <a:blipFill>
            <a:blip r:embed="rId6"/>
            <a:stretch>
              <a:fillRect l="0" t="0" r="0" b="0"/>
            </a:stretch>
          </a:blipFill>
        </p:spPr>
      </p:sp>
      <p:sp>
        <p:nvSpPr>
          <p:cNvPr name="TextBox 11" id="11"/>
          <p:cNvSpPr txBox="true"/>
          <p:nvPr/>
        </p:nvSpPr>
        <p:spPr>
          <a:xfrm rot="0">
            <a:off x="1028700" y="1892300"/>
            <a:ext cx="8491931" cy="5381625"/>
          </a:xfrm>
          <a:prstGeom prst="rect">
            <a:avLst/>
          </a:prstGeom>
        </p:spPr>
        <p:txBody>
          <a:bodyPr anchor="t" rtlCol="false" tIns="0" lIns="0" bIns="0" rIns="0">
            <a:spAutoFit/>
          </a:bodyPr>
          <a:lstStyle/>
          <a:p>
            <a:pPr algn="just">
              <a:lnSpc>
                <a:spcPts val="4200"/>
              </a:lnSpc>
            </a:pPr>
            <a:r>
              <a:rPr lang="en-US" sz="3000">
                <a:solidFill>
                  <a:srgbClr val="000000"/>
                </a:solidFill>
                <a:latin typeface="Arial Bold"/>
              </a:rPr>
              <a:t>The General Assembly</a:t>
            </a:r>
            <a:r>
              <a:rPr lang="en-US" sz="3000">
                <a:solidFill>
                  <a:srgbClr val="000000"/>
                </a:solidFill>
                <a:latin typeface="Arial"/>
              </a:rPr>
              <a:t> is the main body of the United Nations. It is made up of all 193 Member States. They discuss, debate and make recommendations on international issues such as peace, security, human rights and international law. </a:t>
            </a:r>
          </a:p>
          <a:p>
            <a:pPr algn="just" marL="647702" indent="-323851" lvl="1">
              <a:lnSpc>
                <a:spcPts val="4200"/>
              </a:lnSpc>
              <a:buFont typeface="Arial"/>
              <a:buChar char="•"/>
            </a:pPr>
            <a:r>
              <a:rPr lang="en-US" sz="3000">
                <a:solidFill>
                  <a:srgbClr val="000000"/>
                </a:solidFill>
                <a:latin typeface="Arial"/>
              </a:rPr>
              <a:t>Each Member State has one vote in the Assembly. </a:t>
            </a:r>
          </a:p>
          <a:p>
            <a:pPr algn="just" marL="647702" indent="-323851" lvl="1">
              <a:lnSpc>
                <a:spcPts val="4200"/>
              </a:lnSpc>
              <a:buFont typeface="Arial"/>
              <a:buChar char="•"/>
            </a:pPr>
            <a:r>
              <a:rPr lang="en-US" sz="3000">
                <a:solidFill>
                  <a:srgbClr val="000000"/>
                </a:solidFill>
                <a:latin typeface="Arial"/>
              </a:rPr>
              <a:t>Decisions on important issues requite two-thirds majority. </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The General Assembly</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911350"/>
            <a:ext cx="9162341"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Bold"/>
              </a:rPr>
              <a:t>Security Council </a:t>
            </a:r>
            <a:r>
              <a:rPr lang="en-US" sz="2500">
                <a:solidFill>
                  <a:srgbClr val="000000"/>
                </a:solidFill>
                <a:latin typeface="Arial"/>
              </a:rPr>
              <a:t>is the part of the UN responsible for </a:t>
            </a:r>
            <a:r>
              <a:rPr lang="en-US" sz="2500">
                <a:solidFill>
                  <a:srgbClr val="000000"/>
                </a:solidFill>
                <a:latin typeface="Arial Bold"/>
              </a:rPr>
              <a:t>peace making </a:t>
            </a:r>
            <a:r>
              <a:rPr lang="en-US" sz="2500">
                <a:solidFill>
                  <a:srgbClr val="000000"/>
                </a:solidFill>
                <a:latin typeface="Arial"/>
              </a:rPr>
              <a:t>and </a:t>
            </a:r>
            <a:r>
              <a:rPr lang="en-US" sz="2500">
                <a:solidFill>
                  <a:srgbClr val="000000"/>
                </a:solidFill>
                <a:latin typeface="Arial Bold"/>
              </a:rPr>
              <a:t>peacekeeping</a:t>
            </a:r>
            <a:r>
              <a:rPr lang="en-US" sz="2500">
                <a:solidFill>
                  <a:srgbClr val="000000"/>
                </a:solidFill>
                <a:latin typeface="Arial"/>
              </a:rPr>
              <a:t>. </a:t>
            </a:r>
          </a:p>
          <a:p>
            <a:pPr algn="just" marL="539754" indent="-269877" lvl="1">
              <a:lnSpc>
                <a:spcPts val="3500"/>
              </a:lnSpc>
              <a:buFont typeface="Arial"/>
              <a:buChar char="•"/>
            </a:pPr>
            <a:r>
              <a:rPr lang="en-US" sz="2500">
                <a:solidFill>
                  <a:srgbClr val="000000"/>
                </a:solidFill>
                <a:latin typeface="Arial"/>
              </a:rPr>
              <a:t>It can also impose international </a:t>
            </a:r>
            <a:r>
              <a:rPr lang="en-US" sz="2500">
                <a:solidFill>
                  <a:srgbClr val="000000"/>
                </a:solidFill>
                <a:latin typeface="Arial Bold"/>
              </a:rPr>
              <a:t>sanctions </a:t>
            </a:r>
            <a:r>
              <a:rPr lang="en-US" sz="2500">
                <a:solidFill>
                  <a:srgbClr val="000000"/>
                </a:solidFill>
                <a:latin typeface="Arial"/>
              </a:rPr>
              <a:t>or punishments, e.g. since 2006, the UN has passed many sanctions against North Korea for developing nuclear weapons and related activities. </a:t>
            </a:r>
          </a:p>
          <a:p>
            <a:pPr algn="just" marL="539754" indent="-269877" lvl="1">
              <a:lnSpc>
                <a:spcPts val="3500"/>
              </a:lnSpc>
              <a:buFont typeface="Arial"/>
              <a:buChar char="•"/>
            </a:pPr>
            <a:r>
              <a:rPr lang="en-US" sz="2500">
                <a:solidFill>
                  <a:srgbClr val="000000"/>
                </a:solidFill>
                <a:latin typeface="Arial"/>
              </a:rPr>
              <a:t>Another role is to promote and support justice.</a:t>
            </a:r>
          </a:p>
          <a:p>
            <a:pPr algn="just" marL="539754" indent="-269877" lvl="1">
              <a:lnSpc>
                <a:spcPts val="3500"/>
              </a:lnSpc>
              <a:buFont typeface="Arial"/>
              <a:buChar char="•"/>
            </a:pPr>
            <a:r>
              <a:rPr lang="en-US" sz="2500">
                <a:solidFill>
                  <a:srgbClr val="000000"/>
                </a:solidFill>
                <a:latin typeface="Arial"/>
              </a:rPr>
              <a:t>At times, it also deals with grave human rights violations.</a:t>
            </a:r>
          </a:p>
          <a:p>
            <a:pPr algn="just">
              <a:lnSpc>
                <a:spcPts val="3500"/>
              </a:lnSpc>
            </a:pPr>
            <a:r>
              <a:rPr lang="en-US" sz="2500">
                <a:solidFill>
                  <a:srgbClr val="000000"/>
                </a:solidFill>
                <a:latin typeface="Arial"/>
              </a:rPr>
              <a:t>There are </a:t>
            </a:r>
            <a:r>
              <a:rPr lang="en-US" sz="2500">
                <a:solidFill>
                  <a:srgbClr val="000000"/>
                </a:solidFill>
                <a:latin typeface="Arial Bold"/>
              </a:rPr>
              <a:t>five </a:t>
            </a:r>
            <a:r>
              <a:rPr lang="en-US" sz="2500">
                <a:solidFill>
                  <a:srgbClr val="000000"/>
                </a:solidFill>
                <a:latin typeface="Arial"/>
              </a:rPr>
              <a:t>permanent members of the Council (USA, China, Russia, France, UK). There are ten non-permanent members. Non-permanent members serve for two years on rotation. In 2021, Ireland became one of these.</a:t>
            </a:r>
          </a:p>
          <a:p>
            <a:pPr algn="just" marL="539754" indent="-269877" lvl="1">
              <a:lnSpc>
                <a:spcPts val="3500"/>
              </a:lnSpc>
              <a:buFont typeface="Arial"/>
              <a:buChar char="•"/>
            </a:pPr>
            <a:r>
              <a:rPr lang="en-US" sz="2500">
                <a:solidFill>
                  <a:srgbClr val="000000"/>
                </a:solidFill>
                <a:latin typeface="Arial"/>
              </a:rPr>
              <a:t>Decisions made by the Council need </a:t>
            </a:r>
            <a:r>
              <a:rPr lang="en-US" sz="2500">
                <a:solidFill>
                  <a:srgbClr val="000000"/>
                </a:solidFill>
                <a:latin typeface="Arial Bold"/>
              </a:rPr>
              <a:t>a majority vote</a:t>
            </a:r>
            <a:r>
              <a:rPr lang="en-US" sz="2500">
                <a:solidFill>
                  <a:srgbClr val="000000"/>
                </a:solidFill>
                <a:latin typeface="Arial"/>
              </a:rPr>
              <a:t> and all permanent members must agree. </a:t>
            </a:r>
            <a:r>
              <a:rPr lang="en-US" sz="2500">
                <a:solidFill>
                  <a:srgbClr val="000000"/>
                </a:solidFill>
                <a:latin typeface="Arial"/>
              </a:rPr>
              <a:t>This effectively gives permanent members </a:t>
            </a:r>
            <a:r>
              <a:rPr lang="en-US" sz="2500">
                <a:solidFill>
                  <a:srgbClr val="000000"/>
                </a:solidFill>
                <a:latin typeface="Arial Bold"/>
              </a:rPr>
              <a:t>the power to veto</a:t>
            </a:r>
            <a:r>
              <a:rPr lang="en-US" sz="2500">
                <a:solidFill>
                  <a:srgbClr val="000000"/>
                </a:solidFill>
                <a:latin typeface="Arial"/>
              </a:rPr>
              <a:t> (stop) a decision. This power of veto has often made it difficult for the </a:t>
            </a:r>
            <a:r>
              <a:rPr lang="en-US" sz="2500">
                <a:solidFill>
                  <a:srgbClr val="000000"/>
                </a:solidFill>
                <a:latin typeface="Arial Bold"/>
              </a:rPr>
              <a:t>Security Council </a:t>
            </a:r>
            <a:r>
              <a:rPr lang="en-US" sz="2500">
                <a:solidFill>
                  <a:srgbClr val="000000"/>
                </a:solidFill>
                <a:latin typeface="Arial"/>
              </a:rPr>
              <a:t>to make decisions, especially during the </a:t>
            </a:r>
            <a:r>
              <a:rPr lang="en-US" sz="2500">
                <a:solidFill>
                  <a:srgbClr val="000000"/>
                </a:solidFill>
                <a:latin typeface="Arial Bold"/>
              </a:rPr>
              <a:t>Cold War</a:t>
            </a:r>
            <a:r>
              <a:rPr lang="en-US" sz="2500">
                <a:solidFill>
                  <a:srgbClr val="000000"/>
                </a:solidFill>
                <a:latin typeface="Arial"/>
              </a:rPr>
              <a:t>. </a:t>
            </a:r>
          </a:p>
        </p:txBody>
      </p:sp>
      <p:sp>
        <p:nvSpPr>
          <p:cNvPr name="Freeform 11" id="11"/>
          <p:cNvSpPr/>
          <p:nvPr/>
        </p:nvSpPr>
        <p:spPr>
          <a:xfrm flipH="false" flipV="false" rot="0">
            <a:off x="10191041" y="2251060"/>
            <a:ext cx="6447614" cy="5784880"/>
          </a:xfrm>
          <a:custGeom>
            <a:avLst/>
            <a:gdLst/>
            <a:ahLst/>
            <a:cxnLst/>
            <a:rect r="r" b="b" t="t" l="l"/>
            <a:pathLst>
              <a:path h="5784880" w="6447614">
                <a:moveTo>
                  <a:pt x="0" y="0"/>
                </a:moveTo>
                <a:lnTo>
                  <a:pt x="6447614" y="0"/>
                </a:lnTo>
                <a:lnTo>
                  <a:pt x="6447614" y="5784880"/>
                </a:lnTo>
                <a:lnTo>
                  <a:pt x="0" y="5784880"/>
                </a:lnTo>
                <a:lnTo>
                  <a:pt x="0" y="0"/>
                </a:lnTo>
                <a:close/>
              </a:path>
            </a:pathLst>
          </a:custGeom>
          <a:blipFill>
            <a:blip r:embed="rId6"/>
            <a:stretch>
              <a:fillRect l="0" t="0" r="0" b="0"/>
            </a:stretch>
          </a:blipFill>
        </p:spPr>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UN Security Council</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911350"/>
            <a:ext cx="15609955"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Bold"/>
              </a:rPr>
              <a:t>Peacekeepers</a:t>
            </a:r>
            <a:r>
              <a:rPr lang="en-US" sz="2500">
                <a:solidFill>
                  <a:srgbClr val="000000"/>
                </a:solidFill>
                <a:latin typeface="Arial"/>
              </a:rPr>
              <a:t>, also known as '</a:t>
            </a:r>
            <a:r>
              <a:rPr lang="en-US" sz="2500">
                <a:solidFill>
                  <a:srgbClr val="000000"/>
                </a:solidFill>
                <a:latin typeface="Arial Bold"/>
              </a:rPr>
              <a:t>Blue Helmets</a:t>
            </a:r>
            <a:r>
              <a:rPr lang="en-US" sz="2500">
                <a:solidFill>
                  <a:srgbClr val="000000"/>
                </a:solidFill>
                <a:latin typeface="Arial"/>
              </a:rPr>
              <a:t>', are not a regular army. They are </a:t>
            </a:r>
            <a:r>
              <a:rPr lang="en-US" sz="2500">
                <a:solidFill>
                  <a:srgbClr val="000000"/>
                </a:solidFill>
                <a:latin typeface="Arial Bold"/>
              </a:rPr>
              <a:t>representatives </a:t>
            </a:r>
            <a:r>
              <a:rPr lang="en-US" sz="2500">
                <a:solidFill>
                  <a:srgbClr val="000000"/>
                </a:solidFill>
                <a:latin typeface="Arial"/>
              </a:rPr>
              <a:t>from various Member States who help to maintain peace in areas of conflict or unrest. As well as being an example of international co-operation, they can also be viewed as a group responsible for the promotion of justice and human rights. The </a:t>
            </a:r>
            <a:r>
              <a:rPr lang="en-US" sz="2500">
                <a:solidFill>
                  <a:srgbClr val="000000"/>
                </a:solidFill>
                <a:latin typeface="Arial Bold"/>
              </a:rPr>
              <a:t>Security Council </a:t>
            </a:r>
            <a:r>
              <a:rPr lang="en-US" sz="2500">
                <a:solidFill>
                  <a:srgbClr val="000000"/>
                </a:solidFill>
                <a:latin typeface="Arial"/>
              </a:rPr>
              <a:t>usually authorises peacekeeping operations. </a:t>
            </a:r>
          </a:p>
          <a:p>
            <a:pPr algn="just">
              <a:lnSpc>
                <a:spcPts val="3500"/>
              </a:lnSpc>
            </a:pPr>
            <a:r>
              <a:rPr lang="en-US" sz="2500">
                <a:solidFill>
                  <a:srgbClr val="000000"/>
                </a:solidFill>
                <a:latin typeface="Arial"/>
              </a:rPr>
              <a:t>All UN Member States share the costs of peacekeeping.</a:t>
            </a:r>
          </a:p>
          <a:p>
            <a:pPr algn="just">
              <a:lnSpc>
                <a:spcPts val="3500"/>
              </a:lnSpc>
            </a:pPr>
            <a:r>
              <a:rPr lang="en-US" sz="2500">
                <a:solidFill>
                  <a:srgbClr val="000000"/>
                </a:solidFill>
                <a:latin typeface="Arial"/>
              </a:rPr>
              <a:t>Peacekeepers can be military, police and civilian personnel. They work together to maintain or restore world peace and security. Activities include:</a:t>
            </a:r>
          </a:p>
          <a:p>
            <a:pPr algn="just" marL="539754" indent="-269877" lvl="1">
              <a:lnSpc>
                <a:spcPts val="3500"/>
              </a:lnSpc>
              <a:buFont typeface="Arial"/>
              <a:buChar char="•"/>
            </a:pPr>
            <a:r>
              <a:rPr lang="en-US" sz="2500">
                <a:solidFill>
                  <a:srgbClr val="000000"/>
                </a:solidFill>
                <a:latin typeface="Arial"/>
              </a:rPr>
              <a:t>Monitoring ceasefires</a:t>
            </a:r>
          </a:p>
          <a:p>
            <a:pPr algn="just" marL="539754" indent="-269877" lvl="1">
              <a:lnSpc>
                <a:spcPts val="3500"/>
              </a:lnSpc>
              <a:buFont typeface="Arial"/>
              <a:buChar char="•"/>
            </a:pPr>
            <a:r>
              <a:rPr lang="en-US" sz="2500">
                <a:solidFill>
                  <a:srgbClr val="000000"/>
                </a:solidFill>
                <a:latin typeface="Arial"/>
              </a:rPr>
              <a:t>Protecting civilians</a:t>
            </a:r>
          </a:p>
          <a:p>
            <a:pPr algn="just" marL="539754" indent="-269877" lvl="1">
              <a:lnSpc>
                <a:spcPts val="3500"/>
              </a:lnSpc>
              <a:buFont typeface="Arial"/>
              <a:buChar char="•"/>
            </a:pPr>
            <a:r>
              <a:rPr lang="en-US" sz="2500">
                <a:solidFill>
                  <a:srgbClr val="000000"/>
                </a:solidFill>
                <a:latin typeface="Arial"/>
              </a:rPr>
              <a:t>Protecting human rights</a:t>
            </a:r>
          </a:p>
          <a:p>
            <a:pPr algn="just" marL="539754" indent="-269877" lvl="1">
              <a:lnSpc>
                <a:spcPts val="3500"/>
              </a:lnSpc>
              <a:buFont typeface="Arial"/>
              <a:buChar char="•"/>
            </a:pPr>
            <a:r>
              <a:rPr lang="en-US" sz="2500">
                <a:solidFill>
                  <a:srgbClr val="000000"/>
                </a:solidFill>
                <a:latin typeface="Arial"/>
              </a:rPr>
              <a:t>Promoting the rule of law</a:t>
            </a:r>
          </a:p>
          <a:p>
            <a:pPr algn="just">
              <a:lnSpc>
                <a:spcPts val="3500"/>
              </a:lnSpc>
            </a:pPr>
            <a:r>
              <a:rPr lang="en-US" sz="2500">
                <a:solidFill>
                  <a:srgbClr val="000000"/>
                </a:solidFill>
                <a:latin typeface="Arial"/>
              </a:rPr>
              <a:t>More than one million men and women have served under the UN Flag since 1948. </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UN Peacekeepers</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911350"/>
            <a:ext cx="1560995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After WWI, Britain took control of </a:t>
            </a:r>
            <a:r>
              <a:rPr lang="en-US" sz="2500">
                <a:solidFill>
                  <a:srgbClr val="000000"/>
                </a:solidFill>
                <a:latin typeface="Arial Bold"/>
              </a:rPr>
              <a:t>Palestine</a:t>
            </a:r>
            <a:r>
              <a:rPr lang="en-US" sz="2500">
                <a:solidFill>
                  <a:srgbClr val="000000"/>
                </a:solidFill>
                <a:latin typeface="Arial"/>
              </a:rPr>
              <a:t>, an area of the eastern Mediterranean. This was known as the British Mandate for Palestine. Between the 1920s and 1940s, the number of Jewish people arriving in the Palestine grew, leading to increased clashes between Jews and Arabs. In 1947, the UN proposed that Palestine would be divided between Jews and Arabs; this plan was rejected by the Palestinians. </a:t>
            </a:r>
          </a:p>
          <a:p>
            <a:pPr algn="just">
              <a:lnSpc>
                <a:spcPts val="3500"/>
              </a:lnSpc>
            </a:pPr>
            <a:r>
              <a:rPr lang="en-US" sz="2500">
                <a:solidFill>
                  <a:srgbClr val="000000"/>
                </a:solidFill>
                <a:latin typeface="Arial"/>
              </a:rPr>
              <a:t>When British rulers left Palestine in 1948, Jewish leaders declared the creation of the state of Israel. Many Palestinians objected and the Arab-Israeli War followed. Troops from neighbouring Arab countries (Egypt, Jordan, Iraq, Syria and Lebanon) invaded. The first UN Peacekeeping mission began in 1948 when the </a:t>
            </a:r>
            <a:r>
              <a:rPr lang="en-US" sz="2500">
                <a:solidFill>
                  <a:srgbClr val="000000"/>
                </a:solidFill>
                <a:latin typeface="Arial Bold"/>
              </a:rPr>
              <a:t>UN Security Council </a:t>
            </a:r>
            <a:r>
              <a:rPr lang="en-US" sz="2500">
                <a:solidFill>
                  <a:srgbClr val="000000"/>
                </a:solidFill>
                <a:latin typeface="Arial"/>
              </a:rPr>
              <a:t>sent </a:t>
            </a:r>
            <a:r>
              <a:rPr lang="en-US" sz="2500">
                <a:solidFill>
                  <a:srgbClr val="000000"/>
                </a:solidFill>
                <a:latin typeface="Arial Bold"/>
              </a:rPr>
              <a:t>Peacekeepers</a:t>
            </a:r>
            <a:r>
              <a:rPr lang="en-US" sz="2500">
                <a:solidFill>
                  <a:srgbClr val="000000"/>
                </a:solidFill>
                <a:latin typeface="Arial"/>
              </a:rPr>
              <a:t> to the Middle East. </a:t>
            </a:r>
          </a:p>
          <a:p>
            <a:pPr algn="just">
              <a:lnSpc>
                <a:spcPts val="3500"/>
              </a:lnSpc>
            </a:pPr>
            <a:r>
              <a:rPr lang="en-US" sz="2500">
                <a:solidFill>
                  <a:srgbClr val="000000"/>
                </a:solidFill>
                <a:latin typeface="Arial"/>
              </a:rPr>
              <a:t>Eventually a truce was agreed between Israel and four neighbouring states: Egypt, Syria, Jordan and Lebanon. Around 800,000 Palestinians were now living as refugees and Israel was in control of most of the territory. </a:t>
            </a:r>
          </a:p>
          <a:p>
            <a:pPr algn="just">
              <a:lnSpc>
                <a:spcPts val="3500"/>
              </a:lnSpc>
            </a:pPr>
            <a:r>
              <a:rPr lang="en-US" sz="2500">
                <a:solidFill>
                  <a:srgbClr val="000000"/>
                </a:solidFill>
                <a:latin typeface="Arial"/>
              </a:rPr>
              <a:t>This truce did not bring lasting peace to the region and it became a site of Cold War tension, e.g. Egypt was often supported by the Soviet Union while Israel was backed by the United States. There were further wars in the area, including in 1956, 1967, 1973, 1982 and most recently since 7th October 2023. Conflict still exists between Israel and Palestine, with Israeli military and Palestinian group Hamas regularly attacking each other and both sides committing mass atrocities against each other. </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First Peacekeeping Mission</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95494" y="2656142"/>
            <a:ext cx="5334000" cy="4974715"/>
          </a:xfrm>
          <a:custGeom>
            <a:avLst/>
            <a:gdLst/>
            <a:ahLst/>
            <a:cxnLst/>
            <a:rect r="r" b="b" t="t" l="l"/>
            <a:pathLst>
              <a:path h="4974715" w="5334000">
                <a:moveTo>
                  <a:pt x="0" y="0"/>
                </a:moveTo>
                <a:lnTo>
                  <a:pt x="5334000" y="0"/>
                </a:lnTo>
                <a:lnTo>
                  <a:pt x="5334000" y="4974716"/>
                </a:lnTo>
                <a:lnTo>
                  <a:pt x="0" y="4974716"/>
                </a:lnTo>
                <a:lnTo>
                  <a:pt x="0" y="0"/>
                </a:lnTo>
                <a:close/>
              </a:path>
            </a:pathLst>
          </a:custGeom>
          <a:blipFill>
            <a:blip r:embed="rId6"/>
            <a:stretch>
              <a:fillRect l="-1422" t="-1520" r="-1268" b="-1614"/>
            </a:stretch>
          </a:blipFill>
        </p:spPr>
      </p:sp>
      <p:sp>
        <p:nvSpPr>
          <p:cNvPr name="Freeform 11" id="11"/>
          <p:cNvSpPr/>
          <p:nvPr/>
        </p:nvSpPr>
        <p:spPr>
          <a:xfrm flipH="false" flipV="false" rot="0">
            <a:off x="6172327" y="2660147"/>
            <a:ext cx="5334000" cy="4966705"/>
          </a:xfrm>
          <a:custGeom>
            <a:avLst/>
            <a:gdLst/>
            <a:ahLst/>
            <a:cxnLst/>
            <a:rect r="r" b="b" t="t" l="l"/>
            <a:pathLst>
              <a:path h="4966705" w="5334000">
                <a:moveTo>
                  <a:pt x="0" y="0"/>
                </a:moveTo>
                <a:lnTo>
                  <a:pt x="5334000" y="0"/>
                </a:lnTo>
                <a:lnTo>
                  <a:pt x="5334000" y="4966706"/>
                </a:lnTo>
                <a:lnTo>
                  <a:pt x="0" y="4966706"/>
                </a:lnTo>
                <a:lnTo>
                  <a:pt x="0" y="0"/>
                </a:lnTo>
                <a:close/>
              </a:path>
            </a:pathLst>
          </a:custGeom>
          <a:blipFill>
            <a:blip r:embed="rId7"/>
            <a:stretch>
              <a:fillRect l="-1266" t="-989" r="-1392" b="-1273"/>
            </a:stretch>
          </a:blipFill>
        </p:spPr>
      </p:sp>
      <p:sp>
        <p:nvSpPr>
          <p:cNvPr name="Freeform 12" id="12"/>
          <p:cNvSpPr/>
          <p:nvPr/>
        </p:nvSpPr>
        <p:spPr>
          <a:xfrm flipH="false" flipV="false" rot="0">
            <a:off x="11649160" y="2662879"/>
            <a:ext cx="5334000" cy="4961241"/>
          </a:xfrm>
          <a:custGeom>
            <a:avLst/>
            <a:gdLst/>
            <a:ahLst/>
            <a:cxnLst/>
            <a:rect r="r" b="b" t="t" l="l"/>
            <a:pathLst>
              <a:path h="4961241" w="5334000">
                <a:moveTo>
                  <a:pt x="0" y="0"/>
                </a:moveTo>
                <a:lnTo>
                  <a:pt x="5334000" y="0"/>
                </a:lnTo>
                <a:lnTo>
                  <a:pt x="5334000" y="4961242"/>
                </a:lnTo>
                <a:lnTo>
                  <a:pt x="0" y="4961242"/>
                </a:lnTo>
                <a:lnTo>
                  <a:pt x="0" y="0"/>
                </a:lnTo>
                <a:close/>
              </a:path>
            </a:pathLst>
          </a:custGeom>
          <a:blipFill>
            <a:blip r:embed="rId8"/>
            <a:stretch>
              <a:fillRect l="-1212" t="-1289" r="-1471" b="-2709"/>
            </a:stretch>
          </a:blipFill>
        </p:spPr>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9" tooltip="https://twitter.com/MsStacyS"/>
              </a:rPr>
              <a:t>Stacy Stout</a:t>
            </a:r>
            <a:r>
              <a:rPr lang="en-US" sz="2200">
                <a:solidFill>
                  <a:srgbClr val="000000"/>
                </a:solidFill>
                <a:latin typeface="Arial"/>
              </a:rPr>
              <a:t> and </a:t>
            </a:r>
            <a:r>
              <a:rPr lang="en-US" sz="2200" u="sng">
                <a:solidFill>
                  <a:srgbClr val="000000"/>
                </a:solidFill>
                <a:latin typeface="Arial"/>
                <a:hlinkClick r:id="rId10" tooltip="https://twitter.com/histforall"/>
              </a:rPr>
              <a:t>Dermot Lucey</a:t>
            </a:r>
            <a:r>
              <a:rPr lang="en-US" sz="2200">
                <a:solidFill>
                  <a:srgbClr val="000000"/>
                </a:solidFill>
                <a:latin typeface="Arial"/>
              </a:rPr>
              <a:t> (</a:t>
            </a:r>
            <a:r>
              <a:rPr lang="en-US" sz="2200" u="sng">
                <a:solidFill>
                  <a:srgbClr val="000000"/>
                </a:solidFill>
                <a:latin typeface="Arial"/>
                <a:hlinkClick r:id="rId11" tooltip="https://www.gilleducation.ie/"/>
              </a:rPr>
              <a:t>Gill Education</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682750"/>
            <a:ext cx="15609955"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In the aftermath of </a:t>
            </a:r>
            <a:r>
              <a:rPr lang="en-US" sz="2500">
                <a:solidFill>
                  <a:srgbClr val="000000"/>
                </a:solidFill>
                <a:latin typeface="Arial Semi-Bold"/>
              </a:rPr>
              <a:t>WWII</a:t>
            </a:r>
            <a:r>
              <a:rPr lang="en-US" sz="2500">
                <a:solidFill>
                  <a:srgbClr val="000000"/>
                </a:solidFill>
                <a:latin typeface="Arial"/>
              </a:rPr>
              <a:t>, the nation of </a:t>
            </a:r>
            <a:r>
              <a:rPr lang="en-US" sz="2500">
                <a:solidFill>
                  <a:srgbClr val="000000"/>
                </a:solidFill>
                <a:latin typeface="Arial Semi-Bold"/>
              </a:rPr>
              <a:t>Yugoslavia</a:t>
            </a:r>
            <a:r>
              <a:rPr lang="en-US" sz="2500">
                <a:solidFill>
                  <a:srgbClr val="000000"/>
                </a:solidFill>
                <a:latin typeface="Arial"/>
              </a:rPr>
              <a:t> was formed under the leadership of </a:t>
            </a:r>
            <a:r>
              <a:rPr lang="en-US" sz="2500">
                <a:solidFill>
                  <a:srgbClr val="000000"/>
                </a:solidFill>
                <a:latin typeface="Arial Semi-Bold"/>
              </a:rPr>
              <a:t>Josip Broz Tito</a:t>
            </a:r>
            <a:r>
              <a:rPr lang="en-US" sz="2500">
                <a:solidFill>
                  <a:srgbClr val="000000"/>
                </a:solidFill>
                <a:latin typeface="Arial"/>
              </a:rPr>
              <a:t>. Yugoslavia was a federation of six republics: </a:t>
            </a:r>
            <a:r>
              <a:rPr lang="en-US" sz="2500">
                <a:solidFill>
                  <a:srgbClr val="000000"/>
                </a:solidFill>
                <a:latin typeface="Arial Semi-Bold"/>
              </a:rPr>
              <a:t>Slovenia, Croatia, Bosnia and Herzegovina, Montenegro, Macedonia, and Serbia</a:t>
            </a:r>
            <a:r>
              <a:rPr lang="en-US" sz="2500">
                <a:solidFill>
                  <a:srgbClr val="000000"/>
                </a:solidFill>
                <a:latin typeface="Arial"/>
              </a:rPr>
              <a:t>, which included the autonomous provinces of </a:t>
            </a:r>
            <a:r>
              <a:rPr lang="en-US" sz="2500">
                <a:solidFill>
                  <a:srgbClr val="000000"/>
                </a:solidFill>
                <a:latin typeface="Arial Semi-Bold"/>
              </a:rPr>
              <a:t>Kosovo</a:t>
            </a:r>
            <a:r>
              <a:rPr lang="en-US" sz="2500">
                <a:solidFill>
                  <a:srgbClr val="000000"/>
                </a:solidFill>
                <a:latin typeface="Arial"/>
              </a:rPr>
              <a:t> and </a:t>
            </a:r>
            <a:r>
              <a:rPr lang="en-US" sz="2500">
                <a:solidFill>
                  <a:srgbClr val="000000"/>
                </a:solidFill>
                <a:latin typeface="Arial Semi-Bold"/>
              </a:rPr>
              <a:t>Vojvodina</a:t>
            </a:r>
            <a:r>
              <a:rPr lang="en-US" sz="2500">
                <a:solidFill>
                  <a:srgbClr val="000000"/>
                </a:solidFill>
                <a:latin typeface="Arial"/>
              </a:rPr>
              <a:t>. For decades, the country maintained a delicate balance among the various ethnic and religious groups residing within its borders. However, after Tito's death in 1980 and under the weight of </a:t>
            </a:r>
            <a:r>
              <a:rPr lang="en-US" sz="2500">
                <a:solidFill>
                  <a:srgbClr val="000000"/>
                </a:solidFill>
                <a:latin typeface="Arial Semi-Bold"/>
              </a:rPr>
              <a:t>economic and political pressures</a:t>
            </a:r>
            <a:r>
              <a:rPr lang="en-US" sz="2500">
                <a:solidFill>
                  <a:srgbClr val="000000"/>
                </a:solidFill>
                <a:latin typeface="Arial"/>
              </a:rPr>
              <a:t>, the federation began to disintegrate in the 1990s. </a:t>
            </a:r>
            <a:r>
              <a:rPr lang="en-US" sz="2500">
                <a:solidFill>
                  <a:srgbClr val="000000"/>
                </a:solidFill>
                <a:latin typeface="Arial Semi-Bold"/>
              </a:rPr>
              <a:t>Nationalistic sentiments</a:t>
            </a:r>
            <a:r>
              <a:rPr lang="en-US" sz="2500">
                <a:solidFill>
                  <a:srgbClr val="000000"/>
                </a:solidFill>
                <a:latin typeface="Arial"/>
              </a:rPr>
              <a:t> flared, particularly in Serbia under </a:t>
            </a:r>
            <a:r>
              <a:rPr lang="en-US" sz="2500">
                <a:solidFill>
                  <a:srgbClr val="000000"/>
                </a:solidFill>
                <a:latin typeface="Arial Semi-Bold"/>
              </a:rPr>
              <a:t>Slobodan Milošević</a:t>
            </a:r>
            <a:r>
              <a:rPr lang="en-US" sz="2500">
                <a:solidFill>
                  <a:srgbClr val="000000"/>
                </a:solidFill>
                <a:latin typeface="Arial"/>
              </a:rPr>
              <a:t>, and violent conflicts erupted, leading to what is now known as the </a:t>
            </a:r>
            <a:r>
              <a:rPr lang="en-US" sz="2500">
                <a:solidFill>
                  <a:srgbClr val="000000"/>
                </a:solidFill>
                <a:latin typeface="Arial Semi-Bold"/>
              </a:rPr>
              <a:t>Yugoslavian Wars</a:t>
            </a:r>
            <a:r>
              <a:rPr lang="en-US" sz="2500">
                <a:solidFill>
                  <a:srgbClr val="000000"/>
                </a:solidFill>
                <a:latin typeface="Arial"/>
              </a:rPr>
              <a:t>.</a:t>
            </a:r>
          </a:p>
          <a:p>
            <a:pPr algn="just">
              <a:lnSpc>
                <a:spcPts val="3500"/>
              </a:lnSpc>
            </a:pPr>
            <a:r>
              <a:rPr lang="en-US" sz="2500">
                <a:solidFill>
                  <a:srgbClr val="000000"/>
                </a:solidFill>
                <a:latin typeface="Arial"/>
              </a:rPr>
              <a:t>The </a:t>
            </a:r>
            <a:r>
              <a:rPr lang="en-US" sz="2500">
                <a:solidFill>
                  <a:srgbClr val="000000"/>
                </a:solidFill>
                <a:latin typeface="Arial Semi-Bold"/>
              </a:rPr>
              <a:t>UN</a:t>
            </a:r>
            <a:r>
              <a:rPr lang="en-US" sz="2500">
                <a:solidFill>
                  <a:srgbClr val="000000"/>
                </a:solidFill>
                <a:latin typeface="Arial"/>
              </a:rPr>
              <a:t> became involved in 1992 when the Security Council established the </a:t>
            </a:r>
            <a:r>
              <a:rPr lang="en-US" sz="2500">
                <a:solidFill>
                  <a:srgbClr val="000000"/>
                </a:solidFill>
                <a:latin typeface="Arial Semi-Bold"/>
              </a:rPr>
              <a:t>United Nations Protection Force (UNPROFOR)</a:t>
            </a:r>
            <a:r>
              <a:rPr lang="en-US" sz="2500">
                <a:solidFill>
                  <a:srgbClr val="000000"/>
                </a:solidFill>
                <a:latin typeface="Arial"/>
              </a:rPr>
              <a:t> to create safe areas in Croatia and later expanded to Bosnia and Herzegovina. This was the first mission of its kind for the UN and marked a shift in the UN peacekeeping operations.</a:t>
            </a:r>
          </a:p>
          <a:p>
            <a:pPr algn="just">
              <a:lnSpc>
                <a:spcPts val="3500"/>
              </a:lnSpc>
            </a:pPr>
            <a:r>
              <a:rPr lang="en-US" sz="2500">
                <a:solidFill>
                  <a:srgbClr val="000000"/>
                </a:solidFill>
                <a:latin typeface="Arial"/>
              </a:rPr>
              <a:t>Despite UN efforts, the </a:t>
            </a:r>
            <a:r>
              <a:rPr lang="en-US" sz="2500">
                <a:solidFill>
                  <a:srgbClr val="000000"/>
                </a:solidFill>
                <a:latin typeface="Arial Semi-Bold"/>
              </a:rPr>
              <a:t>Bosnian War</a:t>
            </a:r>
            <a:r>
              <a:rPr lang="en-US" sz="2500">
                <a:solidFill>
                  <a:srgbClr val="000000"/>
                </a:solidFill>
                <a:latin typeface="Arial"/>
              </a:rPr>
              <a:t> witnessed one of the worst atrocities in Europe since WWII, with the </a:t>
            </a:r>
            <a:r>
              <a:rPr lang="en-US" sz="2500">
                <a:solidFill>
                  <a:srgbClr val="000000"/>
                </a:solidFill>
                <a:latin typeface="Arial Semi-Bold"/>
              </a:rPr>
              <a:t>Srebrenica massacre</a:t>
            </a:r>
            <a:r>
              <a:rPr lang="en-US" sz="2500">
                <a:solidFill>
                  <a:srgbClr val="000000"/>
                </a:solidFill>
                <a:latin typeface="Arial"/>
              </a:rPr>
              <a:t> in 1995 where more than 8,000 Bosniak men and boys were killed by Bosnian Serb forces, despite the area being declared a "safe haven" by the UN.</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Yugoslavian Wars</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682750"/>
            <a:ext cx="15609955" cy="35464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Eventually, the </a:t>
            </a:r>
            <a:r>
              <a:rPr lang="en-US" sz="2500">
                <a:solidFill>
                  <a:srgbClr val="000000"/>
                </a:solidFill>
                <a:latin typeface="Arial Semi-Bold"/>
              </a:rPr>
              <a:t>Dayton Accords</a:t>
            </a:r>
            <a:r>
              <a:rPr lang="en-US" sz="2500">
                <a:solidFill>
                  <a:srgbClr val="000000"/>
                </a:solidFill>
                <a:latin typeface="Arial"/>
              </a:rPr>
              <a:t> were signed in 1995, effectively ending the Bosnian War. However, the tensions in the region persisted, especially in Kosovo. The UN established the </a:t>
            </a:r>
            <a:r>
              <a:rPr lang="en-US" sz="2500">
                <a:solidFill>
                  <a:srgbClr val="000000"/>
                </a:solidFill>
                <a:latin typeface="Arial Semi-Bold"/>
              </a:rPr>
              <a:t>United Nations Interim Administration Mission in Kosovo (UNMIK)</a:t>
            </a:r>
            <a:r>
              <a:rPr lang="en-US" sz="2500">
                <a:solidFill>
                  <a:srgbClr val="000000"/>
                </a:solidFill>
                <a:latin typeface="Arial"/>
              </a:rPr>
              <a:t> following the 1999 NATO bombing campaign against Yugoslavia to end the violence and persecution of ethnic Albanians by Serbian forces.</a:t>
            </a:r>
          </a:p>
          <a:p>
            <a:pPr algn="just">
              <a:lnSpc>
                <a:spcPts val="3500"/>
              </a:lnSpc>
            </a:pPr>
            <a:r>
              <a:rPr lang="en-US" sz="2500">
                <a:solidFill>
                  <a:srgbClr val="000000"/>
                </a:solidFill>
                <a:latin typeface="Arial"/>
              </a:rPr>
              <a:t>In the aftermath of these wars, more than </a:t>
            </a:r>
            <a:r>
              <a:rPr lang="en-US" sz="2500">
                <a:solidFill>
                  <a:srgbClr val="000000"/>
                </a:solidFill>
                <a:latin typeface="Arial Semi-Bold"/>
              </a:rPr>
              <a:t>140,000 people were killed and millions were displaced</a:t>
            </a:r>
            <a:r>
              <a:rPr lang="en-US" sz="2500">
                <a:solidFill>
                  <a:srgbClr val="000000"/>
                </a:solidFill>
                <a:latin typeface="Arial"/>
              </a:rPr>
              <a:t>. The region was severely destabilized, and the UN peacekeeping missions faced significant criticism for their inability to prevent mass atrocities. The International Criminal Tribunal for the former Yugoslavia took place to punish the </a:t>
            </a:r>
            <a:r>
              <a:rPr lang="en-US" sz="2500">
                <a:solidFill>
                  <a:srgbClr val="000000"/>
                </a:solidFill>
                <a:latin typeface="Arial Bold"/>
              </a:rPr>
              <a:t>war crimes </a:t>
            </a:r>
            <a:r>
              <a:rPr lang="en-US" sz="2500">
                <a:solidFill>
                  <a:srgbClr val="000000"/>
                </a:solidFill>
                <a:latin typeface="Arial"/>
              </a:rPr>
              <a:t>that took place throughout the Yugoslavian wars, which we will look at later. </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Yugoslavian Wars</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1" id="11"/>
          <p:cNvGrpSpPr/>
          <p:nvPr/>
        </p:nvGrpSpPr>
        <p:grpSpPr>
          <a:xfrm rot="0">
            <a:off x="685800" y="527203"/>
            <a:ext cx="16253460" cy="9083522"/>
            <a:chOff x="0" y="0"/>
            <a:chExt cx="21671280" cy="12111363"/>
          </a:xfrm>
        </p:grpSpPr>
        <p:sp>
          <p:nvSpPr>
            <p:cNvPr name="Freeform 12" id="12"/>
            <p:cNvSpPr/>
            <p:nvPr/>
          </p:nvSpPr>
          <p:spPr>
            <a:xfrm flipH="false" flipV="false" rot="0">
              <a:off x="0" y="0"/>
              <a:ext cx="21671280" cy="12111363"/>
            </a:xfrm>
            <a:custGeom>
              <a:avLst/>
              <a:gdLst/>
              <a:ahLst/>
              <a:cxnLst/>
              <a:rect r="r" b="b" t="t" l="l"/>
              <a:pathLst>
                <a:path h="12111363" w="21671280">
                  <a:moveTo>
                    <a:pt x="0" y="0"/>
                  </a:moveTo>
                  <a:lnTo>
                    <a:pt x="21671280" y="0"/>
                  </a:lnTo>
                  <a:lnTo>
                    <a:pt x="21671280" y="12111363"/>
                  </a:lnTo>
                  <a:lnTo>
                    <a:pt x="0" y="12111363"/>
                  </a:lnTo>
                  <a:lnTo>
                    <a:pt x="0" y="0"/>
                  </a:lnTo>
                  <a:close/>
                </a:path>
              </a:pathLst>
            </a:custGeom>
            <a:blipFill>
              <a:blip r:embed="rId6"/>
              <a:stretch>
                <a:fillRect l="-2018" t="0" r="-2018" b="-3471"/>
              </a:stretch>
            </a:blipFill>
          </p:spPr>
        </p:sp>
        <p:sp>
          <p:nvSpPr>
            <p:cNvPr name="TextBox 13" id="13"/>
            <p:cNvSpPr txBox="true"/>
            <p:nvPr/>
          </p:nvSpPr>
          <p:spPr>
            <a:xfrm rot="0">
              <a:off x="1794614" y="6224641"/>
              <a:ext cx="1834356"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San Marino</a:t>
              </a:r>
            </a:p>
          </p:txBody>
        </p:sp>
        <p:sp>
          <p:nvSpPr>
            <p:cNvPr name="TextBox 14" id="14"/>
            <p:cNvSpPr txBox="true"/>
            <p:nvPr/>
          </p:nvSpPr>
          <p:spPr>
            <a:xfrm rot="0">
              <a:off x="4280875" y="9838669"/>
              <a:ext cx="720824"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Italy</a:t>
              </a:r>
            </a:p>
          </p:txBody>
        </p:sp>
        <p:sp>
          <p:nvSpPr>
            <p:cNvPr name="TextBox 15" id="15"/>
            <p:cNvSpPr txBox="true"/>
            <p:nvPr/>
          </p:nvSpPr>
          <p:spPr>
            <a:xfrm rot="0">
              <a:off x="4175654" y="574539"/>
              <a:ext cx="1161951"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Austria</a:t>
              </a:r>
            </a:p>
          </p:txBody>
        </p:sp>
        <p:sp>
          <p:nvSpPr>
            <p:cNvPr name="TextBox 16" id="16"/>
            <p:cNvSpPr txBox="true"/>
            <p:nvPr/>
          </p:nvSpPr>
          <p:spPr>
            <a:xfrm rot="0">
              <a:off x="8357951" y="5032091"/>
              <a:ext cx="3280172"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Bosnia-Hercegovina</a:t>
              </a:r>
            </a:p>
          </p:txBody>
        </p:sp>
        <p:sp>
          <p:nvSpPr>
            <p:cNvPr name="TextBox 17" id="17"/>
            <p:cNvSpPr txBox="true"/>
            <p:nvPr/>
          </p:nvSpPr>
          <p:spPr>
            <a:xfrm rot="0">
              <a:off x="5001700" y="1951731"/>
              <a:ext cx="1392634"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Slovenia</a:t>
              </a:r>
            </a:p>
          </p:txBody>
        </p:sp>
        <p:sp>
          <p:nvSpPr>
            <p:cNvPr name="TextBox 18" id="18"/>
            <p:cNvSpPr txBox="true"/>
            <p:nvPr/>
          </p:nvSpPr>
          <p:spPr>
            <a:xfrm rot="0">
              <a:off x="7845358" y="2754537"/>
              <a:ext cx="1194098"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Croatia</a:t>
              </a:r>
            </a:p>
          </p:txBody>
        </p:sp>
        <p:sp>
          <p:nvSpPr>
            <p:cNvPr name="TextBox 19" id="19"/>
            <p:cNvSpPr txBox="true"/>
            <p:nvPr/>
          </p:nvSpPr>
          <p:spPr>
            <a:xfrm rot="0">
              <a:off x="10505242" y="775623"/>
              <a:ext cx="1381621"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Hungary</a:t>
              </a:r>
            </a:p>
          </p:txBody>
        </p:sp>
        <p:sp>
          <p:nvSpPr>
            <p:cNvPr name="TextBox 20" id="20"/>
            <p:cNvSpPr txBox="true"/>
            <p:nvPr/>
          </p:nvSpPr>
          <p:spPr>
            <a:xfrm rot="0">
              <a:off x="12367489" y="2754537"/>
              <a:ext cx="1718270"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 Vojvodina</a:t>
              </a:r>
            </a:p>
          </p:txBody>
        </p:sp>
        <p:sp>
          <p:nvSpPr>
            <p:cNvPr name="TextBox 21" id="21"/>
            <p:cNvSpPr txBox="true"/>
            <p:nvPr/>
          </p:nvSpPr>
          <p:spPr>
            <a:xfrm rot="0">
              <a:off x="14223590" y="5637557"/>
              <a:ext cx="1039316"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Serbia</a:t>
              </a:r>
            </a:p>
          </p:txBody>
        </p:sp>
        <p:sp>
          <p:nvSpPr>
            <p:cNvPr name="TextBox 22" id="22"/>
            <p:cNvSpPr txBox="true"/>
            <p:nvPr/>
          </p:nvSpPr>
          <p:spPr>
            <a:xfrm rot="0">
              <a:off x="14382836" y="8263603"/>
              <a:ext cx="1574743"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Kosovo</a:t>
              </a:r>
            </a:p>
          </p:txBody>
        </p:sp>
        <p:sp>
          <p:nvSpPr>
            <p:cNvPr name="TextBox 23" id="23"/>
            <p:cNvSpPr txBox="true"/>
            <p:nvPr/>
          </p:nvSpPr>
          <p:spPr>
            <a:xfrm rot="0">
              <a:off x="13336509" y="11245337"/>
              <a:ext cx="1221879"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Albania</a:t>
              </a:r>
            </a:p>
          </p:txBody>
        </p:sp>
        <p:sp>
          <p:nvSpPr>
            <p:cNvPr name="TextBox 24" id="24"/>
            <p:cNvSpPr txBox="true"/>
            <p:nvPr/>
          </p:nvSpPr>
          <p:spPr>
            <a:xfrm rot="0">
              <a:off x="11433146" y="7660353"/>
              <a:ext cx="1793478"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Macedonia</a:t>
              </a:r>
            </a:p>
          </p:txBody>
        </p:sp>
        <p:sp>
          <p:nvSpPr>
            <p:cNvPr name="TextBox 25" id="25"/>
            <p:cNvSpPr txBox="true"/>
            <p:nvPr/>
          </p:nvSpPr>
          <p:spPr>
            <a:xfrm rot="0">
              <a:off x="15507328" y="10523933"/>
              <a:ext cx="1793478" cy="449792"/>
            </a:xfrm>
            <a:prstGeom prst="rect">
              <a:avLst/>
            </a:prstGeom>
          </p:spPr>
          <p:txBody>
            <a:bodyPr anchor="t" rtlCol="false" tIns="0" lIns="0" bIns="0" rIns="0">
              <a:spAutoFit/>
            </a:bodyPr>
            <a:lstStyle/>
            <a:p>
              <a:pPr algn="ctr">
                <a:lnSpc>
                  <a:spcPts val="2800"/>
                </a:lnSpc>
              </a:pPr>
              <a:r>
                <a:rPr lang="en-US" sz="2000">
                  <a:solidFill>
                    <a:srgbClr val="FFFFFF"/>
                  </a:solidFill>
                  <a:latin typeface="Canva Sans"/>
                </a:rPr>
                <a:t>Macedonia</a:t>
              </a:r>
            </a:p>
          </p:txBody>
        </p:sp>
        <p:sp>
          <p:nvSpPr>
            <p:cNvPr name="TextBox 26" id="26"/>
            <p:cNvSpPr txBox="true"/>
            <p:nvPr/>
          </p:nvSpPr>
          <p:spPr>
            <a:xfrm rot="0">
              <a:off x="17350823" y="7861436"/>
              <a:ext cx="1334591"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Bulgaria</a:t>
              </a:r>
            </a:p>
          </p:txBody>
        </p:sp>
        <p:sp>
          <p:nvSpPr>
            <p:cNvPr name="TextBox 27" id="27"/>
            <p:cNvSpPr txBox="true"/>
            <p:nvPr/>
          </p:nvSpPr>
          <p:spPr>
            <a:xfrm rot="0">
              <a:off x="17436300" y="11647504"/>
              <a:ext cx="1163638"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Greece</a:t>
              </a:r>
            </a:p>
          </p:txBody>
        </p:sp>
        <p:sp>
          <p:nvSpPr>
            <p:cNvPr name="TextBox 28" id="28"/>
            <p:cNvSpPr txBox="true"/>
            <p:nvPr/>
          </p:nvSpPr>
          <p:spPr>
            <a:xfrm rot="0">
              <a:off x="14743248" y="2152814"/>
              <a:ext cx="1421904" cy="449792"/>
            </a:xfrm>
            <a:prstGeom prst="rect">
              <a:avLst/>
            </a:prstGeom>
          </p:spPr>
          <p:txBody>
            <a:bodyPr anchor="t" rtlCol="false" tIns="0" lIns="0" bIns="0" rIns="0">
              <a:spAutoFit/>
            </a:bodyPr>
            <a:lstStyle/>
            <a:p>
              <a:pPr algn="ctr">
                <a:lnSpc>
                  <a:spcPts val="2800"/>
                </a:lnSpc>
              </a:pPr>
              <a:r>
                <a:rPr lang="en-US" sz="2000">
                  <a:solidFill>
                    <a:srgbClr val="000000"/>
                  </a:solidFill>
                  <a:latin typeface="Canva Sans"/>
                </a:rPr>
                <a:t>Romania</a:t>
              </a:r>
            </a:p>
          </p:txBody>
        </p:sp>
      </p:grpSp>
      <p:sp>
        <p:nvSpPr>
          <p:cNvPr name="TextBox 29" id="2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685800" y="1181100"/>
          <a:ext cx="16253460" cy="7924800"/>
        </p:xfrm>
        <a:graphic>
          <a:graphicData uri="http://schemas.openxmlformats.org/drawingml/2006/table">
            <a:tbl>
              <a:tblPr/>
              <a:tblGrid>
                <a:gridCol w="8126730"/>
                <a:gridCol w="8126730"/>
              </a:tblGrid>
              <a:tr h="976243">
                <a:tc gridSpan="2">
                  <a:txBody>
                    <a:bodyPr anchor="t" rtlCol="false"/>
                    <a:lstStyle/>
                    <a:p>
                      <a:pPr algn="ctr">
                        <a:lnSpc>
                          <a:spcPts val="7000"/>
                        </a:lnSpc>
                        <a:defRPr/>
                      </a:pPr>
                      <a:r>
                        <a:rPr lang="en-US" sz="5000">
                          <a:solidFill>
                            <a:srgbClr val="FFFFFF"/>
                          </a:solidFill>
                          <a:latin typeface="Arial Bold"/>
                        </a:rPr>
                        <a:t>Other Peacekeeping missions</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7000"/>
                        </a:lnSpc>
                        <a:defRPr/>
                      </a:pPr>
                      <a:r>
                        <a:rPr lang="en-US" sz="5000">
                          <a:solidFill>
                            <a:srgbClr val="FFFFFF"/>
                          </a:solidFill>
                          <a:latin typeface="Arial Bold"/>
                        </a:rPr>
                        <a:t>Other Peacekeeping missions</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411554">
                <a:tc>
                  <a:txBody>
                    <a:bodyPr anchor="t" rtlCol="false"/>
                    <a:lstStyle/>
                    <a:p>
                      <a:pPr algn="ctr">
                        <a:lnSpc>
                          <a:spcPts val="2800"/>
                        </a:lnSpc>
                        <a:defRPr/>
                      </a:pPr>
                      <a:r>
                        <a:rPr lang="en-US" sz="2000">
                          <a:solidFill>
                            <a:srgbClr val="0DA33B"/>
                          </a:solidFill>
                          <a:latin typeface="Arial Bold"/>
                        </a:rPr>
                        <a:t>United Nations Operation in the Congo (ONUC) (1960-1964)</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Mission in Sudan (UNMIS) (2005-2011)</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rPr>
                        <a:t>United Nations Emergency Force (UNEF) II (1973-1979)</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DA33B"/>
                          </a:solidFill>
                          <a:latin typeface="Arial Bold"/>
                        </a:rPr>
                        <a:t>United Nations Interim Security Force for Abyei (UNISFA) (2011-present)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411554">
                <a:tc>
                  <a:txBody>
                    <a:bodyPr anchor="t" rtlCol="false"/>
                    <a:lstStyle/>
                    <a:p>
                      <a:pPr algn="ctr">
                        <a:lnSpc>
                          <a:spcPts val="2800"/>
                        </a:lnSpc>
                        <a:defRPr/>
                      </a:pPr>
                      <a:r>
                        <a:rPr lang="en-US" sz="2000">
                          <a:solidFill>
                            <a:srgbClr val="0DA33B"/>
                          </a:solidFill>
                          <a:latin typeface="Arial Bold"/>
                        </a:rPr>
                        <a:t>United Nations Interim Force in Lebanon (UNIFIL) (1978-present)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Mission in South Sudan (UNMISS) (2011-present)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rPr>
                        <a:t>United Nations Angola Verification Mission (UNAVEM) I, II, and III (1989-1997)</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Multidimensional Integrated Stabilization Mission in Mali (MINUSMA) (2013-present)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rPr>
                        <a:t>United Nations Observer Mission in El Salvador (ONUSAL) (1991-1995)</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Mission for Ebola Emergency Response (UNMEER) (2014-2015)</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DA33B"/>
                          </a:solidFill>
                          <a:latin typeface="Arial Bold"/>
                        </a:rPr>
                        <a:t>United Nations Operation in Somalia (UNOSOM) I and II (1992-1995)</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Multidimensional Integrated Stabilization Mission in the Central African Republic (MINUSCA) (2014-present)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DA33B"/>
                          </a:solidFill>
                          <a:latin typeface="Arial Bold"/>
                        </a:rPr>
                        <a:t>United Nations Mission in Haiti (UNMIH) (1993-1996)</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Verification Mission in Colombia (UNVMC) (2017-present)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rPr>
                        <a:t>United Nations Preventive Deployment Force (UNPREDEP) in Macedonia (1995-1999)</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Integrated Transition Assistance Mission in Sudan (UNITAMS) (2020-present)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00000"/>
                          </a:solidFill>
                          <a:latin typeface="Arial"/>
                        </a:rPr>
                        <a:t>United Nations Mission in Sierra Leone (UNAMSIL) (1999-2006)</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United Nations Mission to Support the Hudaydah Agreement (UNMHA) (2019-present)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765681">
                <a:tc>
                  <a:txBody>
                    <a:bodyPr anchor="t" rtlCol="false"/>
                    <a:lstStyle/>
                    <a:p>
                      <a:pPr algn="ctr">
                        <a:lnSpc>
                          <a:spcPts val="2800"/>
                        </a:lnSpc>
                        <a:defRPr/>
                      </a:pPr>
                      <a:r>
                        <a:rPr lang="en-US" sz="2000">
                          <a:solidFill>
                            <a:srgbClr val="0DA33B"/>
                          </a:solidFill>
                          <a:latin typeface="Arial Bold"/>
                        </a:rPr>
                        <a:t>United Nations Mission in Liberia (UNMIL) (2003-2018)</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ctr">
                        <a:lnSpc>
                          <a:spcPts val="2800"/>
                        </a:lnSpc>
                        <a:defRPr/>
                      </a:pPr>
                      <a:r>
                        <a:rPr lang="en-US" sz="2000">
                          <a:solidFill>
                            <a:srgbClr val="0DA33B"/>
                          </a:solidFill>
                          <a:latin typeface="Arial Bold"/>
                        </a:rPr>
                        <a:t>United Nations Truce Supervision Organization (UNTSO) (1948-present)</a:t>
                      </a:r>
                      <a:endParaRPr lang="en-US" sz="1100"/>
                    </a:p>
                  </a:txBody>
                  <a:tcPr marL="0" marR="0" marT="0" marB="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grpSp>
        <p:nvGrpSpPr>
          <p:cNvPr name="Group 8" id="8"/>
          <p:cNvGrpSpPr/>
          <p:nvPr/>
        </p:nvGrpSpPr>
        <p:grpSpPr>
          <a:xfrm rot="0">
            <a:off x="2124045" y="4685823"/>
            <a:ext cx="2356952" cy="1052938"/>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10" id="10"/>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1945</a:t>
              </a:r>
            </a:p>
          </p:txBody>
        </p:sp>
      </p:grpSp>
      <p:grpSp>
        <p:nvGrpSpPr>
          <p:cNvPr name="Group 11" id="11"/>
          <p:cNvGrpSpPr/>
          <p:nvPr/>
        </p:nvGrpSpPr>
        <p:grpSpPr>
          <a:xfrm rot="0">
            <a:off x="4171610" y="4685823"/>
            <a:ext cx="2245313" cy="1052938"/>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13" id="13"/>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1948</a:t>
              </a:r>
            </a:p>
          </p:txBody>
        </p:sp>
      </p:grpSp>
      <p:grpSp>
        <p:nvGrpSpPr>
          <p:cNvPr name="Group 14" id="14"/>
          <p:cNvGrpSpPr/>
          <p:nvPr/>
        </p:nvGrpSpPr>
        <p:grpSpPr>
          <a:xfrm rot="0">
            <a:off x="6149324" y="4685823"/>
            <a:ext cx="2328932" cy="1052938"/>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16" id="16"/>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1955</a:t>
              </a:r>
            </a:p>
          </p:txBody>
        </p:sp>
      </p:grpSp>
      <p:sp>
        <p:nvSpPr>
          <p:cNvPr name="AutoShape 17" id="17"/>
          <p:cNvSpPr/>
          <p:nvPr/>
        </p:nvSpPr>
        <p:spPr>
          <a:xfrm flipV="true">
            <a:off x="3271582" y="5946565"/>
            <a:ext cx="0" cy="2474590"/>
          </a:xfrm>
          <a:prstGeom prst="line">
            <a:avLst/>
          </a:prstGeom>
          <a:ln cap="flat" w="9525">
            <a:solidFill>
              <a:srgbClr val="363371"/>
            </a:solidFill>
            <a:prstDash val="solid"/>
            <a:headEnd type="none" len="sm" w="sm"/>
            <a:tailEnd type="none" len="sm" w="sm"/>
          </a:ln>
        </p:spPr>
      </p:sp>
      <p:grpSp>
        <p:nvGrpSpPr>
          <p:cNvPr name="Group 18" id="18"/>
          <p:cNvGrpSpPr/>
          <p:nvPr/>
        </p:nvGrpSpPr>
        <p:grpSpPr>
          <a:xfrm rot="0">
            <a:off x="8161337" y="4685823"/>
            <a:ext cx="2356952" cy="1052938"/>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0" id="20"/>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1961</a:t>
              </a:r>
            </a:p>
          </p:txBody>
        </p:sp>
      </p:grpSp>
      <p:grpSp>
        <p:nvGrpSpPr>
          <p:cNvPr name="Group 21" id="21"/>
          <p:cNvGrpSpPr/>
          <p:nvPr/>
        </p:nvGrpSpPr>
        <p:grpSpPr>
          <a:xfrm rot="0">
            <a:off x="10208903" y="4685823"/>
            <a:ext cx="2245313" cy="1052938"/>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363371"/>
            </a:solidFill>
          </p:spPr>
        </p:sp>
        <p:sp>
          <p:nvSpPr>
            <p:cNvPr name="TextBox 23" id="23"/>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1991</a:t>
              </a:r>
            </a:p>
          </p:txBody>
        </p:sp>
      </p:grpSp>
      <p:grpSp>
        <p:nvGrpSpPr>
          <p:cNvPr name="Group 24" id="24"/>
          <p:cNvGrpSpPr/>
          <p:nvPr/>
        </p:nvGrpSpPr>
        <p:grpSpPr>
          <a:xfrm rot="0">
            <a:off x="12186617" y="4685823"/>
            <a:ext cx="2328932" cy="1052938"/>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363371"/>
            </a:solidFill>
          </p:spPr>
        </p:sp>
        <p:sp>
          <p:nvSpPr>
            <p:cNvPr name="TextBox 26" id="26"/>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1994</a:t>
              </a:r>
            </a:p>
          </p:txBody>
        </p:sp>
      </p:grpSp>
      <p:grpSp>
        <p:nvGrpSpPr>
          <p:cNvPr name="Group 27" id="27"/>
          <p:cNvGrpSpPr/>
          <p:nvPr/>
        </p:nvGrpSpPr>
        <p:grpSpPr>
          <a:xfrm rot="0">
            <a:off x="14202249" y="4685823"/>
            <a:ext cx="2356952" cy="1052938"/>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363371"/>
            </a:solidFill>
          </p:spPr>
        </p:sp>
        <p:sp>
          <p:nvSpPr>
            <p:cNvPr name="TextBox 29" id="29"/>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2006</a:t>
              </a:r>
            </a:p>
          </p:txBody>
        </p:sp>
      </p:grpSp>
      <p:grpSp>
        <p:nvGrpSpPr>
          <p:cNvPr name="Group 30" id="30"/>
          <p:cNvGrpSpPr/>
          <p:nvPr/>
        </p:nvGrpSpPr>
        <p:grpSpPr>
          <a:xfrm rot="0">
            <a:off x="1791865" y="7318659"/>
            <a:ext cx="3021312" cy="1374259"/>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2" id="32"/>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33" id="33"/>
          <p:cNvSpPr/>
          <p:nvPr/>
        </p:nvSpPr>
        <p:spPr>
          <a:xfrm flipV="true">
            <a:off x="7155684" y="5946565"/>
            <a:ext cx="0" cy="2474590"/>
          </a:xfrm>
          <a:prstGeom prst="line">
            <a:avLst/>
          </a:prstGeom>
          <a:ln cap="flat" w="9525">
            <a:solidFill>
              <a:srgbClr val="363371"/>
            </a:solidFill>
            <a:prstDash val="solid"/>
            <a:headEnd type="none" len="sm" w="sm"/>
            <a:tailEnd type="none" len="sm" w="sm"/>
          </a:ln>
        </p:spPr>
      </p:sp>
      <p:grpSp>
        <p:nvGrpSpPr>
          <p:cNvPr name="Group 34" id="34"/>
          <p:cNvGrpSpPr/>
          <p:nvPr/>
        </p:nvGrpSpPr>
        <p:grpSpPr>
          <a:xfrm rot="0">
            <a:off x="5652762" y="7318659"/>
            <a:ext cx="3021312" cy="1374259"/>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36" id="36"/>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37" id="37"/>
          <p:cNvSpPr/>
          <p:nvPr/>
        </p:nvSpPr>
        <p:spPr>
          <a:xfrm flipV="true">
            <a:off x="11356440" y="5945483"/>
            <a:ext cx="0" cy="2474590"/>
          </a:xfrm>
          <a:prstGeom prst="line">
            <a:avLst/>
          </a:prstGeom>
          <a:ln cap="flat" w="9525">
            <a:solidFill>
              <a:srgbClr val="363371"/>
            </a:solidFill>
            <a:prstDash val="solid"/>
            <a:headEnd type="none" len="sm" w="sm"/>
            <a:tailEnd type="none" len="sm" w="sm"/>
          </a:ln>
        </p:spPr>
      </p:sp>
      <p:grpSp>
        <p:nvGrpSpPr>
          <p:cNvPr name="Group 38" id="38"/>
          <p:cNvGrpSpPr/>
          <p:nvPr/>
        </p:nvGrpSpPr>
        <p:grpSpPr>
          <a:xfrm rot="0">
            <a:off x="9895740" y="7317576"/>
            <a:ext cx="3021312" cy="1374259"/>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0" id="40"/>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41" id="41"/>
          <p:cNvSpPr/>
          <p:nvPr/>
        </p:nvSpPr>
        <p:spPr>
          <a:xfrm flipV="true">
            <a:off x="15372990" y="5944400"/>
            <a:ext cx="0" cy="2474590"/>
          </a:xfrm>
          <a:prstGeom prst="line">
            <a:avLst/>
          </a:prstGeom>
          <a:ln cap="flat" w="9525">
            <a:solidFill>
              <a:srgbClr val="363371"/>
            </a:solidFill>
            <a:prstDash val="solid"/>
            <a:headEnd type="none" len="sm" w="sm"/>
            <a:tailEnd type="none" len="sm" w="sm"/>
          </a:ln>
        </p:spPr>
      </p:sp>
      <p:grpSp>
        <p:nvGrpSpPr>
          <p:cNvPr name="Group 42" id="42"/>
          <p:cNvGrpSpPr/>
          <p:nvPr/>
        </p:nvGrpSpPr>
        <p:grpSpPr>
          <a:xfrm rot="0">
            <a:off x="13870069" y="7316493"/>
            <a:ext cx="3021312" cy="1374259"/>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4" id="44"/>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45" id="45"/>
          <p:cNvSpPr/>
          <p:nvPr/>
        </p:nvSpPr>
        <p:spPr>
          <a:xfrm flipV="true">
            <a:off x="5286532" y="2014271"/>
            <a:ext cx="0" cy="2474590"/>
          </a:xfrm>
          <a:prstGeom prst="line">
            <a:avLst/>
          </a:prstGeom>
          <a:ln cap="flat" w="9525">
            <a:solidFill>
              <a:srgbClr val="363371"/>
            </a:solidFill>
            <a:prstDash val="solid"/>
            <a:headEnd type="none" len="sm" w="sm"/>
            <a:tailEnd type="none" len="sm" w="sm"/>
          </a:ln>
        </p:spPr>
      </p:sp>
      <p:grpSp>
        <p:nvGrpSpPr>
          <p:cNvPr name="Group 46" id="46"/>
          <p:cNvGrpSpPr/>
          <p:nvPr/>
        </p:nvGrpSpPr>
        <p:grpSpPr>
          <a:xfrm rot="0">
            <a:off x="3783611" y="1729407"/>
            <a:ext cx="3021312" cy="1374259"/>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48" id="48"/>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49" id="49"/>
          <p:cNvSpPr/>
          <p:nvPr/>
        </p:nvSpPr>
        <p:spPr>
          <a:xfrm flipV="true">
            <a:off x="9332079" y="2014271"/>
            <a:ext cx="0" cy="2474590"/>
          </a:xfrm>
          <a:prstGeom prst="line">
            <a:avLst/>
          </a:prstGeom>
          <a:ln cap="flat" w="9525">
            <a:solidFill>
              <a:srgbClr val="363371"/>
            </a:solidFill>
            <a:prstDash val="solid"/>
            <a:headEnd type="none" len="sm" w="sm"/>
            <a:tailEnd type="none" len="sm" w="sm"/>
          </a:ln>
        </p:spPr>
      </p:sp>
      <p:grpSp>
        <p:nvGrpSpPr>
          <p:cNvPr name="Group 50" id="50"/>
          <p:cNvGrpSpPr/>
          <p:nvPr/>
        </p:nvGrpSpPr>
        <p:grpSpPr>
          <a:xfrm rot="0">
            <a:off x="7829157" y="1729407"/>
            <a:ext cx="3021312" cy="1374259"/>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2" id="52"/>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sp>
        <p:nvSpPr>
          <p:cNvPr name="AutoShape 53" id="53"/>
          <p:cNvSpPr/>
          <p:nvPr/>
        </p:nvSpPr>
        <p:spPr>
          <a:xfrm flipV="true">
            <a:off x="13343348" y="2008803"/>
            <a:ext cx="0" cy="2474590"/>
          </a:xfrm>
          <a:prstGeom prst="line">
            <a:avLst/>
          </a:prstGeom>
          <a:ln cap="flat" w="9525">
            <a:solidFill>
              <a:srgbClr val="363371"/>
            </a:solidFill>
            <a:prstDash val="solid"/>
            <a:headEnd type="none" len="sm" w="sm"/>
            <a:tailEnd type="none" len="sm" w="sm"/>
          </a:ln>
        </p:spPr>
      </p:sp>
      <p:grpSp>
        <p:nvGrpSpPr>
          <p:cNvPr name="Group 54" id="54"/>
          <p:cNvGrpSpPr/>
          <p:nvPr/>
        </p:nvGrpSpPr>
        <p:grpSpPr>
          <a:xfrm rot="0">
            <a:off x="11840427" y="1723939"/>
            <a:ext cx="3021312" cy="1374259"/>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363371"/>
              </a:solidFill>
              <a:prstDash val="solid"/>
              <a:miter/>
            </a:ln>
          </p:spPr>
        </p:sp>
        <p:sp>
          <p:nvSpPr>
            <p:cNvPr name="TextBox 56" id="56"/>
            <p:cNvSpPr txBox="true"/>
            <p:nvPr/>
          </p:nvSpPr>
          <p:spPr>
            <a:xfrm>
              <a:off x="0" y="-28575"/>
              <a:ext cx="689010" cy="341975"/>
            </a:xfrm>
            <a:prstGeom prst="rect">
              <a:avLst/>
            </a:prstGeom>
          </p:spPr>
          <p:txBody>
            <a:bodyPr anchor="ctr" rtlCol="false" tIns="67524" lIns="67524" bIns="67524" rIns="67524"/>
            <a:lstStyle/>
            <a:p>
              <a:pPr algn="ctr">
                <a:lnSpc>
                  <a:spcPts val="1959"/>
                </a:lnSpc>
                <a:spcBef>
                  <a:spcPct val="0"/>
                </a:spcBef>
              </a:pPr>
            </a:p>
          </p:txBody>
        </p:sp>
      </p:grpSp>
      <p:grpSp>
        <p:nvGrpSpPr>
          <p:cNvPr name="Group 57" id="57"/>
          <p:cNvGrpSpPr/>
          <p:nvPr/>
        </p:nvGrpSpPr>
        <p:grpSpPr>
          <a:xfrm rot="0">
            <a:off x="5928586" y="466828"/>
            <a:ext cx="6402739" cy="631173"/>
            <a:chOff x="0" y="0"/>
            <a:chExt cx="1784059" cy="175870"/>
          </a:xfrm>
        </p:grpSpPr>
        <p:sp>
          <p:nvSpPr>
            <p:cNvPr name="Freeform 58" id="58"/>
            <p:cNvSpPr/>
            <p:nvPr/>
          </p:nvSpPr>
          <p:spPr>
            <a:xfrm flipH="false" flipV="false" rot="0">
              <a:off x="0" y="0"/>
              <a:ext cx="1784059" cy="175870"/>
            </a:xfrm>
            <a:custGeom>
              <a:avLst/>
              <a:gdLst/>
              <a:ahLst/>
              <a:cxnLst/>
              <a:rect r="r" b="b" t="t" l="l"/>
              <a:pathLst>
                <a:path h="175870" w="1784059">
                  <a:moveTo>
                    <a:pt x="6046" y="0"/>
                  </a:moveTo>
                  <a:lnTo>
                    <a:pt x="1778013" y="0"/>
                  </a:lnTo>
                  <a:cubicBezTo>
                    <a:pt x="1781352" y="0"/>
                    <a:pt x="1784059" y="2707"/>
                    <a:pt x="1784059" y="6046"/>
                  </a:cubicBezTo>
                  <a:lnTo>
                    <a:pt x="1784059" y="169824"/>
                  </a:lnTo>
                  <a:cubicBezTo>
                    <a:pt x="1784059" y="173163"/>
                    <a:pt x="1781352" y="175870"/>
                    <a:pt x="1778013" y="175870"/>
                  </a:cubicBezTo>
                  <a:lnTo>
                    <a:pt x="6046" y="175870"/>
                  </a:lnTo>
                  <a:cubicBezTo>
                    <a:pt x="4442" y="175870"/>
                    <a:pt x="2905" y="175233"/>
                    <a:pt x="1771" y="174099"/>
                  </a:cubicBezTo>
                  <a:cubicBezTo>
                    <a:pt x="637" y="172965"/>
                    <a:pt x="0" y="171428"/>
                    <a:pt x="0" y="169824"/>
                  </a:cubicBezTo>
                  <a:lnTo>
                    <a:pt x="0" y="6046"/>
                  </a:lnTo>
                  <a:cubicBezTo>
                    <a:pt x="0" y="2707"/>
                    <a:pt x="2707" y="0"/>
                    <a:pt x="6046" y="0"/>
                  </a:cubicBezTo>
                  <a:close/>
                </a:path>
              </a:pathLst>
            </a:custGeom>
            <a:solidFill>
              <a:srgbClr val="363371"/>
            </a:solidFill>
          </p:spPr>
        </p:sp>
        <p:sp>
          <p:nvSpPr>
            <p:cNvPr name="TextBox 59" id="59"/>
            <p:cNvSpPr txBox="true"/>
            <p:nvPr/>
          </p:nvSpPr>
          <p:spPr>
            <a:xfrm>
              <a:off x="0" y="-47625"/>
              <a:ext cx="1784059" cy="223495"/>
            </a:xfrm>
            <a:prstGeom prst="rect">
              <a:avLst/>
            </a:prstGeom>
          </p:spPr>
          <p:txBody>
            <a:bodyPr anchor="ctr" rtlCol="false" tIns="67524" lIns="67524" bIns="67524" rIns="67524"/>
            <a:lstStyle/>
            <a:p>
              <a:pPr algn="ctr">
                <a:lnSpc>
                  <a:spcPts val="3551"/>
                </a:lnSpc>
              </a:pPr>
              <a:r>
                <a:rPr lang="en-US" sz="2573" spc="252">
                  <a:solidFill>
                    <a:srgbClr val="FFFFFF"/>
                  </a:solidFill>
                  <a:latin typeface="Questrial"/>
                </a:rPr>
                <a:t>THE UNITED NATIONS</a:t>
              </a:r>
            </a:p>
          </p:txBody>
        </p:sp>
      </p:grpSp>
      <p:sp>
        <p:nvSpPr>
          <p:cNvPr name="Freeform 60" id="60"/>
          <p:cNvSpPr/>
          <p:nvPr/>
        </p:nvSpPr>
        <p:spPr>
          <a:xfrm flipH="false" flipV="false" rot="0">
            <a:off x="2661719" y="0"/>
            <a:ext cx="2345874" cy="1562939"/>
          </a:xfrm>
          <a:custGeom>
            <a:avLst/>
            <a:gdLst/>
            <a:ahLst/>
            <a:cxnLst/>
            <a:rect r="r" b="b" t="t" l="l"/>
            <a:pathLst>
              <a:path h="1562939" w="2345874">
                <a:moveTo>
                  <a:pt x="0" y="0"/>
                </a:moveTo>
                <a:lnTo>
                  <a:pt x="2345875" y="0"/>
                </a:lnTo>
                <a:lnTo>
                  <a:pt x="2345875" y="1562939"/>
                </a:lnTo>
                <a:lnTo>
                  <a:pt x="0" y="15629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1" id="61"/>
          <p:cNvSpPr/>
          <p:nvPr/>
        </p:nvSpPr>
        <p:spPr>
          <a:xfrm flipH="false" flipV="false" rot="0">
            <a:off x="1649340" y="8704078"/>
            <a:ext cx="939895" cy="541614"/>
          </a:xfrm>
          <a:custGeom>
            <a:avLst/>
            <a:gdLst/>
            <a:ahLst/>
            <a:cxnLst/>
            <a:rect r="r" b="b" t="t" l="l"/>
            <a:pathLst>
              <a:path h="541614" w="939895">
                <a:moveTo>
                  <a:pt x="0" y="0"/>
                </a:moveTo>
                <a:lnTo>
                  <a:pt x="939895" y="0"/>
                </a:lnTo>
                <a:lnTo>
                  <a:pt x="939895" y="541615"/>
                </a:lnTo>
                <a:lnTo>
                  <a:pt x="0" y="5416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2" id="62"/>
          <p:cNvSpPr/>
          <p:nvPr/>
        </p:nvSpPr>
        <p:spPr>
          <a:xfrm flipH="false" flipV="false" rot="0">
            <a:off x="3938265" y="8692917"/>
            <a:ext cx="939895" cy="563937"/>
          </a:xfrm>
          <a:custGeom>
            <a:avLst/>
            <a:gdLst/>
            <a:ahLst/>
            <a:cxnLst/>
            <a:rect r="r" b="b" t="t" l="l"/>
            <a:pathLst>
              <a:path h="563937" w="939895">
                <a:moveTo>
                  <a:pt x="0" y="0"/>
                </a:moveTo>
                <a:lnTo>
                  <a:pt x="939895" y="0"/>
                </a:lnTo>
                <a:lnTo>
                  <a:pt x="939895" y="563937"/>
                </a:lnTo>
                <a:lnTo>
                  <a:pt x="0" y="563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3" id="63"/>
          <p:cNvSpPr/>
          <p:nvPr/>
        </p:nvSpPr>
        <p:spPr>
          <a:xfrm flipH="false" flipV="false" rot="0">
            <a:off x="2793802" y="8704078"/>
            <a:ext cx="939895" cy="626205"/>
          </a:xfrm>
          <a:custGeom>
            <a:avLst/>
            <a:gdLst/>
            <a:ahLst/>
            <a:cxnLst/>
            <a:rect r="r" b="b" t="t" l="l"/>
            <a:pathLst>
              <a:path h="626205" w="939895">
                <a:moveTo>
                  <a:pt x="0" y="0"/>
                </a:moveTo>
                <a:lnTo>
                  <a:pt x="939895" y="0"/>
                </a:lnTo>
                <a:lnTo>
                  <a:pt x="939895" y="626205"/>
                </a:lnTo>
                <a:lnTo>
                  <a:pt x="0" y="6262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1649340" y="9471855"/>
            <a:ext cx="939895" cy="628555"/>
          </a:xfrm>
          <a:custGeom>
            <a:avLst/>
            <a:gdLst/>
            <a:ahLst/>
            <a:cxnLst/>
            <a:rect r="r" b="b" t="t" l="l"/>
            <a:pathLst>
              <a:path h="628555" w="939895">
                <a:moveTo>
                  <a:pt x="0" y="0"/>
                </a:moveTo>
                <a:lnTo>
                  <a:pt x="939895" y="0"/>
                </a:lnTo>
                <a:lnTo>
                  <a:pt x="939895" y="628555"/>
                </a:lnTo>
                <a:lnTo>
                  <a:pt x="0" y="6285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5" id="65"/>
          <p:cNvSpPr/>
          <p:nvPr/>
        </p:nvSpPr>
        <p:spPr>
          <a:xfrm flipH="false" flipV="false" rot="0">
            <a:off x="2793802" y="9513563"/>
            <a:ext cx="939895" cy="548664"/>
          </a:xfrm>
          <a:custGeom>
            <a:avLst/>
            <a:gdLst/>
            <a:ahLst/>
            <a:cxnLst/>
            <a:rect r="r" b="b" t="t" l="l"/>
            <a:pathLst>
              <a:path h="548664" w="939895">
                <a:moveTo>
                  <a:pt x="0" y="0"/>
                </a:moveTo>
                <a:lnTo>
                  <a:pt x="939895" y="0"/>
                </a:lnTo>
                <a:lnTo>
                  <a:pt x="939895" y="548664"/>
                </a:lnTo>
                <a:lnTo>
                  <a:pt x="0" y="54866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6" id="66"/>
          <p:cNvSpPr/>
          <p:nvPr/>
        </p:nvSpPr>
        <p:spPr>
          <a:xfrm flipH="false" flipV="false" rot="0">
            <a:off x="3937341" y="9475380"/>
            <a:ext cx="939895" cy="625030"/>
          </a:xfrm>
          <a:custGeom>
            <a:avLst/>
            <a:gdLst/>
            <a:ahLst/>
            <a:cxnLst/>
            <a:rect r="r" b="b" t="t" l="l"/>
            <a:pathLst>
              <a:path h="625030" w="939895">
                <a:moveTo>
                  <a:pt x="0" y="0"/>
                </a:moveTo>
                <a:lnTo>
                  <a:pt x="939895" y="0"/>
                </a:lnTo>
                <a:lnTo>
                  <a:pt x="939895" y="625030"/>
                </a:lnTo>
                <a:lnTo>
                  <a:pt x="0" y="62503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7" id="67"/>
          <p:cNvSpPr/>
          <p:nvPr/>
        </p:nvSpPr>
        <p:spPr>
          <a:xfrm flipH="false" flipV="false" rot="0">
            <a:off x="14016391" y="3277428"/>
            <a:ext cx="1690696" cy="1126426"/>
          </a:xfrm>
          <a:custGeom>
            <a:avLst/>
            <a:gdLst/>
            <a:ahLst/>
            <a:cxnLst/>
            <a:rect r="r" b="b" t="t" l="l"/>
            <a:pathLst>
              <a:path h="1126426" w="1690696">
                <a:moveTo>
                  <a:pt x="0" y="0"/>
                </a:moveTo>
                <a:lnTo>
                  <a:pt x="1690696" y="0"/>
                </a:lnTo>
                <a:lnTo>
                  <a:pt x="1690696" y="1126426"/>
                </a:lnTo>
                <a:lnTo>
                  <a:pt x="0" y="112642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8" id="68"/>
          <p:cNvSpPr/>
          <p:nvPr/>
        </p:nvSpPr>
        <p:spPr>
          <a:xfrm flipH="false" flipV="false" rot="0">
            <a:off x="10142409" y="5765747"/>
            <a:ext cx="1096544" cy="681228"/>
          </a:xfrm>
          <a:custGeom>
            <a:avLst/>
            <a:gdLst/>
            <a:ahLst/>
            <a:cxnLst/>
            <a:rect r="r" b="b" t="t" l="l"/>
            <a:pathLst>
              <a:path h="681228" w="1096544">
                <a:moveTo>
                  <a:pt x="0" y="0"/>
                </a:moveTo>
                <a:lnTo>
                  <a:pt x="1096545" y="0"/>
                </a:lnTo>
                <a:lnTo>
                  <a:pt x="1096545" y="681228"/>
                </a:lnTo>
                <a:lnTo>
                  <a:pt x="0" y="68122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9" id="69"/>
          <p:cNvSpPr/>
          <p:nvPr/>
        </p:nvSpPr>
        <p:spPr>
          <a:xfrm flipH="false" flipV="false" rot="0">
            <a:off x="11473927" y="5765747"/>
            <a:ext cx="1096544" cy="682599"/>
          </a:xfrm>
          <a:custGeom>
            <a:avLst/>
            <a:gdLst/>
            <a:ahLst/>
            <a:cxnLst/>
            <a:rect r="r" b="b" t="t" l="l"/>
            <a:pathLst>
              <a:path h="682599" w="1096544">
                <a:moveTo>
                  <a:pt x="0" y="0"/>
                </a:moveTo>
                <a:lnTo>
                  <a:pt x="1096544" y="0"/>
                </a:lnTo>
                <a:lnTo>
                  <a:pt x="1096544" y="682599"/>
                </a:lnTo>
                <a:lnTo>
                  <a:pt x="0" y="68259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70" id="70"/>
          <p:cNvSpPr/>
          <p:nvPr/>
        </p:nvSpPr>
        <p:spPr>
          <a:xfrm flipH="false" flipV="false" rot="0">
            <a:off x="10142409" y="6559560"/>
            <a:ext cx="1096544" cy="731029"/>
          </a:xfrm>
          <a:custGeom>
            <a:avLst/>
            <a:gdLst/>
            <a:ahLst/>
            <a:cxnLst/>
            <a:rect r="r" b="b" t="t" l="l"/>
            <a:pathLst>
              <a:path h="731029" w="1096544">
                <a:moveTo>
                  <a:pt x="0" y="0"/>
                </a:moveTo>
                <a:lnTo>
                  <a:pt x="1096545" y="0"/>
                </a:lnTo>
                <a:lnTo>
                  <a:pt x="1096545" y="731029"/>
                </a:lnTo>
                <a:lnTo>
                  <a:pt x="0" y="731029"/>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1" id="71"/>
          <p:cNvSpPr/>
          <p:nvPr/>
        </p:nvSpPr>
        <p:spPr>
          <a:xfrm flipH="false" flipV="false" rot="0">
            <a:off x="11479177" y="6601594"/>
            <a:ext cx="1096544" cy="646961"/>
          </a:xfrm>
          <a:custGeom>
            <a:avLst/>
            <a:gdLst/>
            <a:ahLst/>
            <a:cxnLst/>
            <a:rect r="r" b="b" t="t" l="l"/>
            <a:pathLst>
              <a:path h="646961" w="1096544">
                <a:moveTo>
                  <a:pt x="0" y="0"/>
                </a:moveTo>
                <a:lnTo>
                  <a:pt x="1096544" y="0"/>
                </a:lnTo>
                <a:lnTo>
                  <a:pt x="1096544" y="646961"/>
                </a:lnTo>
                <a:lnTo>
                  <a:pt x="0" y="64696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72" id="72"/>
          <p:cNvSpPr/>
          <p:nvPr/>
        </p:nvSpPr>
        <p:spPr>
          <a:xfrm flipH="false" flipV="false" rot="0">
            <a:off x="10142409" y="9520801"/>
            <a:ext cx="1096544" cy="740167"/>
          </a:xfrm>
          <a:custGeom>
            <a:avLst/>
            <a:gdLst/>
            <a:ahLst/>
            <a:cxnLst/>
            <a:rect r="r" b="b" t="t" l="l"/>
            <a:pathLst>
              <a:path h="740167" w="1096544">
                <a:moveTo>
                  <a:pt x="0" y="0"/>
                </a:moveTo>
                <a:lnTo>
                  <a:pt x="1096545" y="0"/>
                </a:lnTo>
                <a:lnTo>
                  <a:pt x="1096545" y="740167"/>
                </a:lnTo>
                <a:lnTo>
                  <a:pt x="0" y="740167"/>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73" id="73"/>
          <p:cNvSpPr/>
          <p:nvPr/>
        </p:nvSpPr>
        <p:spPr>
          <a:xfrm flipH="false" flipV="false" rot="0">
            <a:off x="9660631" y="8754494"/>
            <a:ext cx="1096544" cy="696305"/>
          </a:xfrm>
          <a:custGeom>
            <a:avLst/>
            <a:gdLst/>
            <a:ahLst/>
            <a:cxnLst/>
            <a:rect r="r" b="b" t="t" l="l"/>
            <a:pathLst>
              <a:path h="696305" w="1096544">
                <a:moveTo>
                  <a:pt x="0" y="0"/>
                </a:moveTo>
                <a:lnTo>
                  <a:pt x="1096544" y="0"/>
                </a:lnTo>
                <a:lnTo>
                  <a:pt x="1096544" y="696306"/>
                </a:lnTo>
                <a:lnTo>
                  <a:pt x="0" y="696306"/>
                </a:lnTo>
                <a:lnTo>
                  <a:pt x="0" y="0"/>
                </a:lnTo>
                <a:close/>
              </a:path>
            </a:pathLst>
          </a:custGeom>
          <a:blipFill>
            <a:blip r:embed="rId28"/>
            <a:stretch>
              <a:fillRect l="0" t="0" r="0" b="0"/>
            </a:stretch>
          </a:blipFill>
        </p:spPr>
      </p:sp>
      <p:sp>
        <p:nvSpPr>
          <p:cNvPr name="Freeform 74" id="74"/>
          <p:cNvSpPr/>
          <p:nvPr/>
        </p:nvSpPr>
        <p:spPr>
          <a:xfrm flipH="false" flipV="false" rot="0">
            <a:off x="10877599" y="8738046"/>
            <a:ext cx="1096544" cy="729202"/>
          </a:xfrm>
          <a:custGeom>
            <a:avLst/>
            <a:gdLst/>
            <a:ahLst/>
            <a:cxnLst/>
            <a:rect r="r" b="b" t="t" l="l"/>
            <a:pathLst>
              <a:path h="729202" w="1096544">
                <a:moveTo>
                  <a:pt x="0" y="0"/>
                </a:moveTo>
                <a:lnTo>
                  <a:pt x="1096544" y="0"/>
                </a:lnTo>
                <a:lnTo>
                  <a:pt x="1096544" y="729202"/>
                </a:lnTo>
                <a:lnTo>
                  <a:pt x="0" y="729202"/>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75" id="75"/>
          <p:cNvSpPr/>
          <p:nvPr/>
        </p:nvSpPr>
        <p:spPr>
          <a:xfrm flipH="false" flipV="false" rot="0">
            <a:off x="12099462" y="8738046"/>
            <a:ext cx="1096544" cy="692193"/>
          </a:xfrm>
          <a:custGeom>
            <a:avLst/>
            <a:gdLst/>
            <a:ahLst/>
            <a:cxnLst/>
            <a:rect r="r" b="b" t="t" l="l"/>
            <a:pathLst>
              <a:path h="692193" w="1096544">
                <a:moveTo>
                  <a:pt x="0" y="0"/>
                </a:moveTo>
                <a:lnTo>
                  <a:pt x="1096544" y="0"/>
                </a:lnTo>
                <a:lnTo>
                  <a:pt x="1096544" y="692193"/>
                </a:lnTo>
                <a:lnTo>
                  <a:pt x="0" y="692193"/>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76" id="76"/>
          <p:cNvSpPr/>
          <p:nvPr/>
        </p:nvSpPr>
        <p:spPr>
          <a:xfrm flipH="false" flipV="false" rot="0">
            <a:off x="11473927" y="9526284"/>
            <a:ext cx="1096544" cy="734685"/>
          </a:xfrm>
          <a:custGeom>
            <a:avLst/>
            <a:gdLst/>
            <a:ahLst/>
            <a:cxnLst/>
            <a:rect r="r" b="b" t="t" l="l"/>
            <a:pathLst>
              <a:path h="734685" w="1096544">
                <a:moveTo>
                  <a:pt x="0" y="0"/>
                </a:moveTo>
                <a:lnTo>
                  <a:pt x="1096544" y="0"/>
                </a:lnTo>
                <a:lnTo>
                  <a:pt x="1096544" y="734684"/>
                </a:lnTo>
                <a:lnTo>
                  <a:pt x="0" y="734684"/>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77" id="77"/>
          <p:cNvSpPr/>
          <p:nvPr/>
        </p:nvSpPr>
        <p:spPr>
          <a:xfrm flipH="false" flipV="false" rot="0">
            <a:off x="3978864" y="3202147"/>
            <a:ext cx="1004266" cy="1385195"/>
          </a:xfrm>
          <a:custGeom>
            <a:avLst/>
            <a:gdLst/>
            <a:ahLst/>
            <a:cxnLst/>
            <a:rect r="r" b="b" t="t" l="l"/>
            <a:pathLst>
              <a:path h="1385195" w="1004266">
                <a:moveTo>
                  <a:pt x="0" y="0"/>
                </a:moveTo>
                <a:lnTo>
                  <a:pt x="1004266" y="0"/>
                </a:lnTo>
                <a:lnTo>
                  <a:pt x="1004266" y="1385195"/>
                </a:lnTo>
                <a:lnTo>
                  <a:pt x="0" y="1385195"/>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78" id="78"/>
          <p:cNvSpPr/>
          <p:nvPr/>
        </p:nvSpPr>
        <p:spPr>
          <a:xfrm flipH="false" flipV="false" rot="0">
            <a:off x="13779241" y="5765747"/>
            <a:ext cx="1472616" cy="1478159"/>
          </a:xfrm>
          <a:custGeom>
            <a:avLst/>
            <a:gdLst/>
            <a:ahLst/>
            <a:cxnLst/>
            <a:rect r="r" b="b" t="t" l="l"/>
            <a:pathLst>
              <a:path h="1478159" w="1472616">
                <a:moveTo>
                  <a:pt x="0" y="0"/>
                </a:moveTo>
                <a:lnTo>
                  <a:pt x="1472616" y="0"/>
                </a:lnTo>
                <a:lnTo>
                  <a:pt x="1472616" y="1478159"/>
                </a:lnTo>
                <a:lnTo>
                  <a:pt x="0" y="1478159"/>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79" id="79"/>
          <p:cNvSpPr/>
          <p:nvPr/>
        </p:nvSpPr>
        <p:spPr>
          <a:xfrm flipH="false" flipV="false" rot="0">
            <a:off x="9543555" y="3224482"/>
            <a:ext cx="2036439" cy="1148042"/>
          </a:xfrm>
          <a:custGeom>
            <a:avLst/>
            <a:gdLst/>
            <a:ahLst/>
            <a:cxnLst/>
            <a:rect r="r" b="b" t="t" l="l"/>
            <a:pathLst>
              <a:path h="1148042" w="2036439">
                <a:moveTo>
                  <a:pt x="0" y="0"/>
                </a:moveTo>
                <a:lnTo>
                  <a:pt x="2036439" y="0"/>
                </a:lnTo>
                <a:lnTo>
                  <a:pt x="2036439" y="1148042"/>
                </a:lnTo>
                <a:lnTo>
                  <a:pt x="0" y="1148042"/>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sp>
        <p:nvSpPr>
          <p:cNvPr name="Freeform 80" id="80"/>
          <p:cNvSpPr/>
          <p:nvPr/>
        </p:nvSpPr>
        <p:spPr>
          <a:xfrm flipH="false" flipV="false" rot="0">
            <a:off x="6251176" y="8829121"/>
            <a:ext cx="2036439" cy="1356777"/>
          </a:xfrm>
          <a:custGeom>
            <a:avLst/>
            <a:gdLst/>
            <a:ahLst/>
            <a:cxnLst/>
            <a:rect r="r" b="b" t="t" l="l"/>
            <a:pathLst>
              <a:path h="1356777" w="2036439">
                <a:moveTo>
                  <a:pt x="0" y="0"/>
                </a:moveTo>
                <a:lnTo>
                  <a:pt x="2036439" y="0"/>
                </a:lnTo>
                <a:lnTo>
                  <a:pt x="2036439" y="1356777"/>
                </a:lnTo>
                <a:lnTo>
                  <a:pt x="0" y="1356777"/>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81" id="81"/>
          <p:cNvSpPr/>
          <p:nvPr/>
        </p:nvSpPr>
        <p:spPr>
          <a:xfrm flipH="false" flipV="false" rot="0">
            <a:off x="6399945" y="8738046"/>
            <a:ext cx="1738901" cy="1538927"/>
          </a:xfrm>
          <a:custGeom>
            <a:avLst/>
            <a:gdLst/>
            <a:ahLst/>
            <a:cxnLst/>
            <a:rect r="r" b="b" t="t" l="l"/>
            <a:pathLst>
              <a:path h="1538927" w="1738901">
                <a:moveTo>
                  <a:pt x="0" y="0"/>
                </a:moveTo>
                <a:lnTo>
                  <a:pt x="1738901" y="0"/>
                </a:lnTo>
                <a:lnTo>
                  <a:pt x="1738901" y="1538927"/>
                </a:lnTo>
                <a:lnTo>
                  <a:pt x="0" y="1538927"/>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82" id="82"/>
          <p:cNvSpPr/>
          <p:nvPr/>
        </p:nvSpPr>
        <p:spPr>
          <a:xfrm flipH="false" flipV="false" rot="0">
            <a:off x="13870069" y="8972720"/>
            <a:ext cx="2928757" cy="1314280"/>
          </a:xfrm>
          <a:custGeom>
            <a:avLst/>
            <a:gdLst/>
            <a:ahLst/>
            <a:cxnLst/>
            <a:rect r="r" b="b" t="t" l="l"/>
            <a:pathLst>
              <a:path h="1314280" w="2928757">
                <a:moveTo>
                  <a:pt x="0" y="0"/>
                </a:moveTo>
                <a:lnTo>
                  <a:pt x="2928757" y="0"/>
                </a:lnTo>
                <a:lnTo>
                  <a:pt x="2928757" y="1314280"/>
                </a:lnTo>
                <a:lnTo>
                  <a:pt x="0" y="1314280"/>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Freeform 83" id="83"/>
          <p:cNvSpPr/>
          <p:nvPr/>
        </p:nvSpPr>
        <p:spPr>
          <a:xfrm flipH="false" flipV="false" rot="0">
            <a:off x="4632955" y="5968060"/>
            <a:ext cx="1444885" cy="1182999"/>
          </a:xfrm>
          <a:custGeom>
            <a:avLst/>
            <a:gdLst/>
            <a:ahLst/>
            <a:cxnLst/>
            <a:rect r="r" b="b" t="t" l="l"/>
            <a:pathLst>
              <a:path h="1182999" w="1444885">
                <a:moveTo>
                  <a:pt x="0" y="0"/>
                </a:moveTo>
                <a:lnTo>
                  <a:pt x="1444885" y="0"/>
                </a:lnTo>
                <a:lnTo>
                  <a:pt x="1444885" y="1182999"/>
                </a:lnTo>
                <a:lnTo>
                  <a:pt x="0" y="1182999"/>
                </a:lnTo>
                <a:lnTo>
                  <a:pt x="0" y="0"/>
                </a:lnTo>
                <a:close/>
              </a:path>
            </a:pathLst>
          </a:custGeom>
          <a:blipFill>
            <a:blip r:embed="rId47">
              <a:extLst>
                <a:ext uri="{96DAC541-7B7A-43D3-8B79-37D633B846F1}">
                  <asvg:svgBlip xmlns:asvg="http://schemas.microsoft.com/office/drawing/2016/SVG/main" r:embed="rId48"/>
                </a:ext>
              </a:extLst>
            </a:blip>
            <a:stretch>
              <a:fillRect l="0" t="0" r="0" b="0"/>
            </a:stretch>
          </a:blipFill>
        </p:spPr>
      </p:sp>
      <p:sp>
        <p:nvSpPr>
          <p:cNvPr name="Freeform 84" id="84"/>
          <p:cNvSpPr/>
          <p:nvPr/>
        </p:nvSpPr>
        <p:spPr>
          <a:xfrm flipH="false" flipV="false" rot="0">
            <a:off x="1370601" y="1244378"/>
            <a:ext cx="2413009" cy="2391895"/>
          </a:xfrm>
          <a:custGeom>
            <a:avLst/>
            <a:gdLst/>
            <a:ahLst/>
            <a:cxnLst/>
            <a:rect r="r" b="b" t="t" l="l"/>
            <a:pathLst>
              <a:path h="2391895" w="2413009">
                <a:moveTo>
                  <a:pt x="0" y="0"/>
                </a:moveTo>
                <a:lnTo>
                  <a:pt x="2413010" y="0"/>
                </a:lnTo>
                <a:lnTo>
                  <a:pt x="2413010" y="2391895"/>
                </a:lnTo>
                <a:lnTo>
                  <a:pt x="0" y="2391895"/>
                </a:lnTo>
                <a:lnTo>
                  <a:pt x="0" y="0"/>
                </a:lnTo>
                <a:close/>
              </a:path>
            </a:pathLst>
          </a:custGeom>
          <a:blipFill>
            <a:blip r:embed="rId49">
              <a:extLst>
                <a:ext uri="{96DAC541-7B7A-43D3-8B79-37D633B846F1}">
                  <asvg:svgBlip xmlns:asvg="http://schemas.microsoft.com/office/drawing/2016/SVG/main" r:embed="rId50"/>
                </a:ext>
              </a:extLst>
            </a:blip>
            <a:stretch>
              <a:fillRect l="0" t="0" r="0" b="0"/>
            </a:stretch>
          </a:blipFill>
        </p:spPr>
      </p:sp>
      <p:sp>
        <p:nvSpPr>
          <p:cNvPr name="Freeform 85" id="85"/>
          <p:cNvSpPr/>
          <p:nvPr/>
        </p:nvSpPr>
        <p:spPr>
          <a:xfrm flipH="false" flipV="false" rot="0">
            <a:off x="11904491" y="3202147"/>
            <a:ext cx="1331961" cy="1355685"/>
          </a:xfrm>
          <a:custGeom>
            <a:avLst/>
            <a:gdLst/>
            <a:ahLst/>
            <a:cxnLst/>
            <a:rect r="r" b="b" t="t" l="l"/>
            <a:pathLst>
              <a:path h="1355685" w="1331961">
                <a:moveTo>
                  <a:pt x="0" y="0"/>
                </a:moveTo>
                <a:lnTo>
                  <a:pt x="1331961" y="0"/>
                </a:lnTo>
                <a:lnTo>
                  <a:pt x="1331961" y="1355685"/>
                </a:lnTo>
                <a:lnTo>
                  <a:pt x="0" y="1355685"/>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p:spPr>
      </p:sp>
      <p:sp>
        <p:nvSpPr>
          <p:cNvPr name="Freeform 86" id="86"/>
          <p:cNvSpPr/>
          <p:nvPr/>
        </p:nvSpPr>
        <p:spPr>
          <a:xfrm flipH="false" flipV="false" rot="0">
            <a:off x="1484223" y="5799023"/>
            <a:ext cx="1519794" cy="1459374"/>
          </a:xfrm>
          <a:custGeom>
            <a:avLst/>
            <a:gdLst/>
            <a:ahLst/>
            <a:cxnLst/>
            <a:rect r="r" b="b" t="t" l="l"/>
            <a:pathLst>
              <a:path h="1459374" w="1519794">
                <a:moveTo>
                  <a:pt x="0" y="0"/>
                </a:moveTo>
                <a:lnTo>
                  <a:pt x="1519794" y="0"/>
                </a:lnTo>
                <a:lnTo>
                  <a:pt x="1519794" y="1459374"/>
                </a:lnTo>
                <a:lnTo>
                  <a:pt x="0" y="1459374"/>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p:spPr>
      </p:sp>
      <p:sp>
        <p:nvSpPr>
          <p:cNvPr name="Freeform 87" id="87"/>
          <p:cNvSpPr/>
          <p:nvPr/>
        </p:nvSpPr>
        <p:spPr>
          <a:xfrm flipH="false" flipV="false" rot="0">
            <a:off x="5589768" y="3202147"/>
            <a:ext cx="3116167" cy="1425646"/>
          </a:xfrm>
          <a:custGeom>
            <a:avLst/>
            <a:gdLst/>
            <a:ahLst/>
            <a:cxnLst/>
            <a:rect r="r" b="b" t="t" l="l"/>
            <a:pathLst>
              <a:path h="1425646" w="3116167">
                <a:moveTo>
                  <a:pt x="0" y="0"/>
                </a:moveTo>
                <a:lnTo>
                  <a:pt x="3116167" y="0"/>
                </a:lnTo>
                <a:lnTo>
                  <a:pt x="3116167" y="1425646"/>
                </a:lnTo>
                <a:lnTo>
                  <a:pt x="0" y="1425646"/>
                </a:lnTo>
                <a:lnTo>
                  <a:pt x="0" y="0"/>
                </a:lnTo>
                <a:close/>
              </a:path>
            </a:pathLst>
          </a:custGeom>
          <a:blipFill>
            <a:blip r:embed="rId55">
              <a:extLst>
                <a:ext uri="{96DAC541-7B7A-43D3-8B79-37D633B846F1}">
                  <asvg:svgBlip xmlns:asvg="http://schemas.microsoft.com/office/drawing/2016/SVG/main" r:embed="rId56"/>
                </a:ext>
              </a:extLst>
            </a:blip>
            <a:stretch>
              <a:fillRect l="0" t="0" r="0" b="0"/>
            </a:stretch>
          </a:blipFill>
        </p:spPr>
      </p:sp>
      <p:sp>
        <p:nvSpPr>
          <p:cNvPr name="TextBox 88" id="88"/>
          <p:cNvSpPr txBox="true"/>
          <p:nvPr/>
        </p:nvSpPr>
        <p:spPr>
          <a:xfrm rot="0">
            <a:off x="3854385" y="1706053"/>
            <a:ext cx="2864294" cy="1363817"/>
          </a:xfrm>
          <a:prstGeom prst="rect">
            <a:avLst/>
          </a:prstGeom>
        </p:spPr>
        <p:txBody>
          <a:bodyPr anchor="t" rtlCol="false" tIns="0" lIns="0" bIns="0" rIns="0">
            <a:spAutoFit/>
          </a:bodyPr>
          <a:lstStyle/>
          <a:p>
            <a:pPr algn="ctr" marL="0" indent="0" lvl="0">
              <a:lnSpc>
                <a:spcPts val="1815"/>
              </a:lnSpc>
              <a:spcBef>
                <a:spcPct val="0"/>
              </a:spcBef>
            </a:pPr>
            <a:r>
              <a:rPr lang="en-US" sz="1315" spc="128">
                <a:solidFill>
                  <a:srgbClr val="363371"/>
                </a:solidFill>
                <a:latin typeface="Arial Bold"/>
              </a:rPr>
              <a:t>First UN Peacekeeping mission</a:t>
            </a:r>
            <a:r>
              <a:rPr lang="en-US" sz="1315" spc="128">
                <a:solidFill>
                  <a:srgbClr val="000000"/>
                </a:solidFill>
                <a:latin typeface="Arial Bold"/>
              </a:rPr>
              <a:t> </a:t>
            </a:r>
            <a:r>
              <a:rPr lang="en-US" sz="1315" spc="128">
                <a:solidFill>
                  <a:srgbClr val="000000"/>
                </a:solidFill>
                <a:latin typeface="Arial"/>
              </a:rPr>
              <a:t>begins in the Middle East while the</a:t>
            </a:r>
            <a:r>
              <a:rPr lang="en-US" sz="1315" spc="128">
                <a:solidFill>
                  <a:srgbClr val="000000"/>
                </a:solidFill>
                <a:latin typeface="Arial Bold"/>
              </a:rPr>
              <a:t> </a:t>
            </a:r>
            <a:r>
              <a:rPr lang="en-US" sz="1315" spc="128">
                <a:solidFill>
                  <a:srgbClr val="363371"/>
                </a:solidFill>
                <a:latin typeface="Arial Bold"/>
              </a:rPr>
              <a:t>UN Declaration of Human Rights</a:t>
            </a:r>
            <a:r>
              <a:rPr lang="en-US" sz="1315" spc="128">
                <a:solidFill>
                  <a:srgbClr val="000000"/>
                </a:solidFill>
                <a:latin typeface="Arial Bold"/>
              </a:rPr>
              <a:t> </a:t>
            </a:r>
            <a:r>
              <a:rPr lang="en-US" sz="1315" spc="128">
                <a:solidFill>
                  <a:srgbClr val="000000"/>
                </a:solidFill>
                <a:latin typeface="Arial"/>
              </a:rPr>
              <a:t>and the </a:t>
            </a:r>
            <a:r>
              <a:rPr lang="en-US" sz="1315" spc="128">
                <a:solidFill>
                  <a:srgbClr val="363371"/>
                </a:solidFill>
                <a:latin typeface="Arial Bold"/>
              </a:rPr>
              <a:t>Genocide Convention</a:t>
            </a:r>
            <a:r>
              <a:rPr lang="en-US" sz="1315" spc="128">
                <a:solidFill>
                  <a:srgbClr val="000000"/>
                </a:solidFill>
                <a:latin typeface="Arial Bold"/>
              </a:rPr>
              <a:t> </a:t>
            </a:r>
            <a:r>
              <a:rPr lang="en-US" sz="1315" spc="128">
                <a:solidFill>
                  <a:srgbClr val="000000"/>
                </a:solidFill>
                <a:latin typeface="Arial"/>
              </a:rPr>
              <a:t>are adopted. </a:t>
            </a:r>
          </a:p>
        </p:txBody>
      </p:sp>
      <p:sp>
        <p:nvSpPr>
          <p:cNvPr name="TextBox 89" id="89"/>
          <p:cNvSpPr txBox="true"/>
          <p:nvPr/>
        </p:nvSpPr>
        <p:spPr>
          <a:xfrm rot="0">
            <a:off x="7978440" y="1940239"/>
            <a:ext cx="2722746" cy="874985"/>
          </a:xfrm>
          <a:prstGeom prst="rect">
            <a:avLst/>
          </a:prstGeom>
        </p:spPr>
        <p:txBody>
          <a:bodyPr anchor="t" rtlCol="false" tIns="0" lIns="0" bIns="0" rIns="0">
            <a:spAutoFit/>
          </a:bodyPr>
          <a:lstStyle/>
          <a:p>
            <a:pPr algn="ctr" marL="0" indent="0" lvl="0">
              <a:lnSpc>
                <a:spcPts val="2269"/>
              </a:lnSpc>
              <a:spcBef>
                <a:spcPct val="0"/>
              </a:spcBef>
            </a:pPr>
            <a:r>
              <a:rPr lang="en-US" sz="1644" spc="161">
                <a:solidFill>
                  <a:srgbClr val="363371"/>
                </a:solidFill>
                <a:latin typeface="Arial Bold"/>
              </a:rPr>
              <a:t>Irish UN Peacekeeping Forces</a:t>
            </a:r>
            <a:r>
              <a:rPr lang="en-US" sz="1644" spc="161">
                <a:solidFill>
                  <a:srgbClr val="000000"/>
                </a:solidFill>
                <a:latin typeface="Arial"/>
              </a:rPr>
              <a:t> arrive in the</a:t>
            </a:r>
            <a:r>
              <a:rPr lang="en-US" sz="1644" spc="161">
                <a:solidFill>
                  <a:srgbClr val="363371"/>
                </a:solidFill>
                <a:latin typeface="Arial Bold"/>
              </a:rPr>
              <a:t> Congo.</a:t>
            </a:r>
          </a:p>
        </p:txBody>
      </p:sp>
      <p:sp>
        <p:nvSpPr>
          <p:cNvPr name="TextBox 90" id="90"/>
          <p:cNvSpPr txBox="true"/>
          <p:nvPr/>
        </p:nvSpPr>
        <p:spPr>
          <a:xfrm rot="0">
            <a:off x="11974143" y="1749708"/>
            <a:ext cx="2722746" cy="1276507"/>
          </a:xfrm>
          <a:prstGeom prst="rect">
            <a:avLst/>
          </a:prstGeom>
        </p:spPr>
        <p:txBody>
          <a:bodyPr anchor="t" rtlCol="false" tIns="0" lIns="0" bIns="0" rIns="0">
            <a:spAutoFit/>
          </a:bodyPr>
          <a:lstStyle/>
          <a:p>
            <a:pPr algn="ctr">
              <a:lnSpc>
                <a:spcPts val="2042"/>
              </a:lnSpc>
            </a:pPr>
            <a:r>
              <a:rPr lang="en-US" sz="1480" spc="145">
                <a:solidFill>
                  <a:srgbClr val="363371"/>
                </a:solidFill>
                <a:latin typeface="Arial Bold"/>
              </a:rPr>
              <a:t>1994: Rwandan Genocide</a:t>
            </a:r>
          </a:p>
          <a:p>
            <a:pPr algn="ctr">
              <a:lnSpc>
                <a:spcPts val="2042"/>
              </a:lnSpc>
            </a:pPr>
          </a:p>
          <a:p>
            <a:pPr algn="ctr" marL="0" indent="0" lvl="0">
              <a:lnSpc>
                <a:spcPts val="2042"/>
              </a:lnSpc>
              <a:spcBef>
                <a:spcPct val="0"/>
              </a:spcBef>
            </a:pPr>
            <a:r>
              <a:rPr lang="en-US" sz="1480" spc="145">
                <a:solidFill>
                  <a:srgbClr val="363371"/>
                </a:solidFill>
                <a:latin typeface="Arial Bold"/>
              </a:rPr>
              <a:t>1994-2015: International Criminal Tribunal for Rwanda</a:t>
            </a:r>
          </a:p>
        </p:txBody>
      </p:sp>
      <p:sp>
        <p:nvSpPr>
          <p:cNvPr name="TextBox 91" id="91"/>
          <p:cNvSpPr txBox="true"/>
          <p:nvPr/>
        </p:nvSpPr>
        <p:spPr>
          <a:xfrm rot="0">
            <a:off x="1910209" y="7404534"/>
            <a:ext cx="2722746" cy="1141026"/>
          </a:xfrm>
          <a:prstGeom prst="rect">
            <a:avLst/>
          </a:prstGeom>
        </p:spPr>
        <p:txBody>
          <a:bodyPr anchor="t" rtlCol="false" tIns="0" lIns="0" bIns="0" rIns="0">
            <a:spAutoFit/>
          </a:bodyPr>
          <a:lstStyle/>
          <a:p>
            <a:pPr algn="ctr" marL="0" indent="0" lvl="0">
              <a:lnSpc>
                <a:spcPts val="1815"/>
              </a:lnSpc>
              <a:spcBef>
                <a:spcPct val="0"/>
              </a:spcBef>
            </a:pPr>
            <a:r>
              <a:rPr lang="en-US" sz="1315" spc="128">
                <a:solidFill>
                  <a:srgbClr val="363371"/>
                </a:solidFill>
                <a:latin typeface="Arial Bold"/>
              </a:rPr>
              <a:t>The United Nations</a:t>
            </a:r>
            <a:r>
              <a:rPr lang="en-US" sz="1315" spc="128">
                <a:solidFill>
                  <a:srgbClr val="363371"/>
                </a:solidFill>
                <a:latin typeface="Arial"/>
              </a:rPr>
              <a:t> </a:t>
            </a:r>
            <a:r>
              <a:rPr lang="en-US" sz="1315" spc="128">
                <a:solidFill>
                  <a:srgbClr val="000000"/>
                </a:solidFill>
                <a:latin typeface="Arial"/>
              </a:rPr>
              <a:t>is founded in California by 50 countries with five being permanent members; USA, UK, USSR, China and France.</a:t>
            </a:r>
            <a:r>
              <a:rPr lang="en-US" sz="1315" spc="128">
                <a:solidFill>
                  <a:srgbClr val="363371"/>
                </a:solidFill>
                <a:latin typeface="Arial"/>
              </a:rPr>
              <a:t>  </a:t>
            </a:r>
          </a:p>
        </p:txBody>
      </p:sp>
      <p:sp>
        <p:nvSpPr>
          <p:cNvPr name="TextBox 92" id="92"/>
          <p:cNvSpPr txBox="true"/>
          <p:nvPr/>
        </p:nvSpPr>
        <p:spPr>
          <a:xfrm rot="0">
            <a:off x="5802143" y="7561361"/>
            <a:ext cx="2722746" cy="874985"/>
          </a:xfrm>
          <a:prstGeom prst="rect">
            <a:avLst/>
          </a:prstGeom>
        </p:spPr>
        <p:txBody>
          <a:bodyPr anchor="t" rtlCol="false" tIns="0" lIns="0" bIns="0" rIns="0">
            <a:spAutoFit/>
          </a:bodyPr>
          <a:lstStyle/>
          <a:p>
            <a:pPr algn="ctr" marL="0" indent="0" lvl="0">
              <a:lnSpc>
                <a:spcPts val="2269"/>
              </a:lnSpc>
              <a:spcBef>
                <a:spcPct val="0"/>
              </a:spcBef>
            </a:pPr>
            <a:r>
              <a:rPr lang="en-US" sz="1644" spc="161">
                <a:solidFill>
                  <a:srgbClr val="363371"/>
                </a:solidFill>
                <a:latin typeface="Arial Bold"/>
              </a:rPr>
              <a:t>Ireland</a:t>
            </a:r>
            <a:r>
              <a:rPr lang="en-US" sz="1644" spc="161">
                <a:solidFill>
                  <a:srgbClr val="000000"/>
                </a:solidFill>
                <a:latin typeface="Arial Bold"/>
              </a:rPr>
              <a:t> </a:t>
            </a:r>
            <a:r>
              <a:rPr lang="en-US" sz="1644" spc="161">
                <a:solidFill>
                  <a:srgbClr val="000000"/>
                </a:solidFill>
                <a:latin typeface="Arial"/>
              </a:rPr>
              <a:t>becomes 63rd member of the United Nations.</a:t>
            </a:r>
          </a:p>
        </p:txBody>
      </p:sp>
      <p:sp>
        <p:nvSpPr>
          <p:cNvPr name="TextBox 93" id="93"/>
          <p:cNvSpPr txBox="true"/>
          <p:nvPr/>
        </p:nvSpPr>
        <p:spPr>
          <a:xfrm rot="0">
            <a:off x="9970382" y="7295304"/>
            <a:ext cx="2872029" cy="1363817"/>
          </a:xfrm>
          <a:prstGeom prst="rect">
            <a:avLst/>
          </a:prstGeom>
        </p:spPr>
        <p:txBody>
          <a:bodyPr anchor="t" rtlCol="false" tIns="0" lIns="0" bIns="0" rIns="0">
            <a:spAutoFit/>
          </a:bodyPr>
          <a:lstStyle/>
          <a:p>
            <a:pPr algn="ctr">
              <a:lnSpc>
                <a:spcPts val="1815"/>
              </a:lnSpc>
            </a:pPr>
            <a:r>
              <a:rPr lang="en-US" sz="1315" spc="128">
                <a:solidFill>
                  <a:srgbClr val="363371"/>
                </a:solidFill>
                <a:latin typeface="Arial Bold"/>
              </a:rPr>
              <a:t>1991: First of the Yugoslavic Wars begins</a:t>
            </a:r>
          </a:p>
          <a:p>
            <a:pPr algn="ctr">
              <a:lnSpc>
                <a:spcPts val="1815"/>
              </a:lnSpc>
            </a:pPr>
          </a:p>
          <a:p>
            <a:pPr algn="ctr" marL="0" indent="0" lvl="0">
              <a:lnSpc>
                <a:spcPts val="1815"/>
              </a:lnSpc>
              <a:spcBef>
                <a:spcPct val="0"/>
              </a:spcBef>
            </a:pPr>
            <a:r>
              <a:rPr lang="en-US" sz="1315" spc="128">
                <a:solidFill>
                  <a:srgbClr val="363371"/>
                </a:solidFill>
                <a:latin typeface="Arial Bold"/>
              </a:rPr>
              <a:t>1993-2017: International Criminal Tribunal for the former Yugoslavia</a:t>
            </a:r>
          </a:p>
        </p:txBody>
      </p:sp>
      <p:sp>
        <p:nvSpPr>
          <p:cNvPr name="TextBox 94" id="94"/>
          <p:cNvSpPr txBox="true"/>
          <p:nvPr/>
        </p:nvSpPr>
        <p:spPr>
          <a:xfrm rot="0">
            <a:off x="13992822" y="7702345"/>
            <a:ext cx="2722746" cy="593016"/>
          </a:xfrm>
          <a:prstGeom prst="rect">
            <a:avLst/>
          </a:prstGeom>
        </p:spPr>
        <p:txBody>
          <a:bodyPr anchor="t" rtlCol="false" tIns="0" lIns="0" bIns="0" rIns="0">
            <a:spAutoFit/>
          </a:bodyPr>
          <a:lstStyle/>
          <a:p>
            <a:pPr algn="ctr" marL="0" indent="0" lvl="0">
              <a:lnSpc>
                <a:spcPts val="2269"/>
              </a:lnSpc>
              <a:spcBef>
                <a:spcPct val="0"/>
              </a:spcBef>
            </a:pPr>
            <a:r>
              <a:rPr lang="en-US" sz="1644" spc="161">
                <a:solidFill>
                  <a:srgbClr val="000000"/>
                </a:solidFill>
                <a:latin typeface="Arial"/>
              </a:rPr>
              <a:t>The </a:t>
            </a:r>
            <a:r>
              <a:rPr lang="en-US" sz="1644" spc="161">
                <a:solidFill>
                  <a:srgbClr val="363371"/>
                </a:solidFill>
                <a:latin typeface="Arial Bold"/>
              </a:rPr>
              <a:t>Human Rights Council </a:t>
            </a:r>
            <a:r>
              <a:rPr lang="en-US" sz="1644" spc="161">
                <a:solidFill>
                  <a:srgbClr val="000000"/>
                </a:solidFill>
                <a:latin typeface="Arial"/>
              </a:rPr>
              <a:t>is established.</a:t>
            </a:r>
          </a:p>
        </p:txBody>
      </p:sp>
      <p:sp>
        <p:nvSpPr>
          <p:cNvPr name="Freeform 95" id="95"/>
          <p:cNvSpPr/>
          <p:nvPr/>
        </p:nvSpPr>
        <p:spPr>
          <a:xfrm flipH="false" flipV="false" rot="0">
            <a:off x="16572591" y="2628902"/>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57">
              <a:extLst>
                <a:ext uri="{96DAC541-7B7A-43D3-8B79-37D633B846F1}">
                  <asvg:svgBlip xmlns:asvg="http://schemas.microsoft.com/office/drawing/2016/SVG/main" r:embed="rId58"/>
                </a:ext>
              </a:extLst>
            </a:blip>
            <a:stretch>
              <a:fillRect l="0" t="0" r="0" b="0"/>
            </a:stretch>
          </a:blipFill>
        </p:spPr>
      </p:sp>
      <p:sp>
        <p:nvSpPr>
          <p:cNvPr name="Freeform 96" id="96"/>
          <p:cNvSpPr/>
          <p:nvPr/>
        </p:nvSpPr>
        <p:spPr>
          <a:xfrm flipH="false" flipV="false" rot="0">
            <a:off x="15007916"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59">
              <a:extLst>
                <a:ext uri="{96DAC541-7B7A-43D3-8B79-37D633B846F1}">
                  <asvg:svgBlip xmlns:asvg="http://schemas.microsoft.com/office/drawing/2016/SVG/main" r:embed="rId60"/>
                </a:ext>
              </a:extLst>
            </a:blip>
            <a:stretch>
              <a:fillRect l="0" t="0" r="0" b="0"/>
            </a:stretch>
          </a:blipFill>
        </p:spPr>
      </p:sp>
      <p:sp>
        <p:nvSpPr>
          <p:cNvPr name="Freeform 97" id="97"/>
          <p:cNvSpPr/>
          <p:nvPr/>
        </p:nvSpPr>
        <p:spPr>
          <a:xfrm flipH="false" flipV="false" rot="0">
            <a:off x="16179058" y="2628902"/>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61">
              <a:extLst>
                <a:ext uri="{96DAC541-7B7A-43D3-8B79-37D633B846F1}">
                  <asvg:svgBlip xmlns:asvg="http://schemas.microsoft.com/office/drawing/2016/SVG/main" r:embed="rId62"/>
                </a:ext>
              </a:extLst>
            </a:blip>
            <a:stretch>
              <a:fillRect l="0" t="0" r="0" b="0"/>
            </a:stretch>
          </a:blipFill>
        </p:spPr>
      </p:sp>
      <p:sp>
        <p:nvSpPr>
          <p:cNvPr name="Freeform 98" id="98"/>
          <p:cNvSpPr/>
          <p:nvPr/>
        </p:nvSpPr>
        <p:spPr>
          <a:xfrm flipH="false" flipV="false" rot="0">
            <a:off x="15787531" y="2628902"/>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63">
              <a:extLst>
                <a:ext uri="{96DAC541-7B7A-43D3-8B79-37D633B846F1}">
                  <asvg:svgBlip xmlns:asvg="http://schemas.microsoft.com/office/drawing/2016/SVG/main" r:embed="rId64"/>
                </a:ext>
              </a:extLst>
            </a:blip>
            <a:stretch>
              <a:fillRect l="0" t="0" r="0" b="0"/>
            </a:stretch>
          </a:blipFill>
        </p:spPr>
      </p:sp>
      <p:sp>
        <p:nvSpPr>
          <p:cNvPr name="Freeform 99" id="99"/>
          <p:cNvSpPr/>
          <p:nvPr/>
        </p:nvSpPr>
        <p:spPr>
          <a:xfrm flipH="false" flipV="false" rot="0">
            <a:off x="15397723" y="2628902"/>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65">
              <a:extLst>
                <a:ext uri="{96DAC541-7B7A-43D3-8B79-37D633B846F1}">
                  <asvg:svgBlip xmlns:asvg="http://schemas.microsoft.com/office/drawing/2016/SVG/main" r:embed="rId66"/>
                </a:ext>
              </a:extLst>
            </a:blip>
            <a:stretch>
              <a:fillRect l="0" t="0" r="0" b="0"/>
            </a:stretch>
          </a:blipFill>
        </p:spPr>
      </p:sp>
      <p:sp>
        <p:nvSpPr>
          <p:cNvPr name="Freeform 100" id="100"/>
          <p:cNvSpPr/>
          <p:nvPr/>
        </p:nvSpPr>
        <p:spPr>
          <a:xfrm flipH="false" flipV="false" rot="0">
            <a:off x="16573451"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67">
              <a:extLst>
                <a:ext uri="{96DAC541-7B7A-43D3-8B79-37D633B846F1}">
                  <asvg:svgBlip xmlns:asvg="http://schemas.microsoft.com/office/drawing/2016/SVG/main" r:embed="rId68"/>
                </a:ext>
              </a:extLst>
            </a:blip>
            <a:stretch>
              <a:fillRect l="0" t="0" r="0" b="0"/>
            </a:stretch>
          </a:blipFill>
        </p:spPr>
      </p:sp>
      <p:sp>
        <p:nvSpPr>
          <p:cNvPr name="Freeform 101" id="101"/>
          <p:cNvSpPr/>
          <p:nvPr/>
        </p:nvSpPr>
        <p:spPr>
          <a:xfrm flipH="false" flipV="false" rot="0">
            <a:off x="16179058" y="2239095"/>
            <a:ext cx="343948" cy="343948"/>
          </a:xfrm>
          <a:custGeom>
            <a:avLst/>
            <a:gdLst/>
            <a:ahLst/>
            <a:cxnLst/>
            <a:rect r="r" b="b" t="t" l="l"/>
            <a:pathLst>
              <a:path h="343948" w="343948">
                <a:moveTo>
                  <a:pt x="0" y="0"/>
                </a:moveTo>
                <a:lnTo>
                  <a:pt x="343947" y="0"/>
                </a:lnTo>
                <a:lnTo>
                  <a:pt x="343947" y="343947"/>
                </a:lnTo>
                <a:lnTo>
                  <a:pt x="0" y="343947"/>
                </a:lnTo>
                <a:lnTo>
                  <a:pt x="0" y="0"/>
                </a:lnTo>
                <a:close/>
              </a:path>
            </a:pathLst>
          </a:custGeom>
          <a:blipFill>
            <a:blip r:embed="rId69">
              <a:extLst>
                <a:ext uri="{96DAC541-7B7A-43D3-8B79-37D633B846F1}">
                  <asvg:svgBlip xmlns:asvg="http://schemas.microsoft.com/office/drawing/2016/SVG/main" r:embed="rId70"/>
                </a:ext>
              </a:extLst>
            </a:blip>
            <a:stretch>
              <a:fillRect l="0" t="0" r="0" b="0"/>
            </a:stretch>
          </a:blipFill>
        </p:spPr>
      </p:sp>
      <p:sp>
        <p:nvSpPr>
          <p:cNvPr name="Freeform 102" id="102"/>
          <p:cNvSpPr/>
          <p:nvPr/>
        </p:nvSpPr>
        <p:spPr>
          <a:xfrm flipH="false" flipV="false" rot="0">
            <a:off x="15399443"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71">
              <a:extLst>
                <a:ext uri="{96DAC541-7B7A-43D3-8B79-37D633B846F1}">
                  <asvg:svgBlip xmlns:asvg="http://schemas.microsoft.com/office/drawing/2016/SVG/main" r:embed="rId72"/>
                </a:ext>
              </a:extLst>
            </a:blip>
            <a:stretch>
              <a:fillRect l="0" t="0" r="0" b="0"/>
            </a:stretch>
          </a:blipFill>
        </p:spPr>
      </p:sp>
      <p:sp>
        <p:nvSpPr>
          <p:cNvPr name="Freeform 103" id="103"/>
          <p:cNvSpPr/>
          <p:nvPr/>
        </p:nvSpPr>
        <p:spPr>
          <a:xfrm flipH="false" flipV="false" rot="0">
            <a:off x="15789250"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73">
              <a:extLst>
                <a:ext uri="{96DAC541-7B7A-43D3-8B79-37D633B846F1}">
                  <asvg:svgBlip xmlns:asvg="http://schemas.microsoft.com/office/drawing/2016/SVG/main" r:embed="rId74"/>
                </a:ext>
              </a:extLst>
            </a:blip>
            <a:stretch>
              <a:fillRect l="0" t="0" r="0" b="0"/>
            </a:stretch>
          </a:blipFill>
        </p:spPr>
      </p:sp>
      <p:sp>
        <p:nvSpPr>
          <p:cNvPr name="Freeform 104" id="104"/>
          <p:cNvSpPr/>
          <p:nvPr/>
        </p:nvSpPr>
        <p:spPr>
          <a:xfrm flipH="false" flipV="false" rot="0">
            <a:off x="15007916" y="2239095"/>
            <a:ext cx="343948" cy="343948"/>
          </a:xfrm>
          <a:custGeom>
            <a:avLst/>
            <a:gdLst/>
            <a:ahLst/>
            <a:cxnLst/>
            <a:rect r="r" b="b" t="t" l="l"/>
            <a:pathLst>
              <a:path h="343948" w="343948">
                <a:moveTo>
                  <a:pt x="0" y="0"/>
                </a:moveTo>
                <a:lnTo>
                  <a:pt x="343948" y="0"/>
                </a:lnTo>
                <a:lnTo>
                  <a:pt x="343948" y="343947"/>
                </a:lnTo>
                <a:lnTo>
                  <a:pt x="0" y="343947"/>
                </a:lnTo>
                <a:lnTo>
                  <a:pt x="0" y="0"/>
                </a:lnTo>
                <a:close/>
              </a:path>
            </a:pathLst>
          </a:custGeom>
          <a:blipFill>
            <a:blip r:embed="rId75">
              <a:extLst>
                <a:ext uri="{96DAC541-7B7A-43D3-8B79-37D633B846F1}">
                  <asvg:svgBlip xmlns:asvg="http://schemas.microsoft.com/office/drawing/2016/SVG/main" r:embed="rId76"/>
                </a:ext>
              </a:extLst>
            </a:blip>
            <a:stretch>
              <a:fillRect l="0" t="0" r="0" b="0"/>
            </a:stretch>
          </a:blipFill>
        </p:spPr>
      </p:sp>
      <p:sp>
        <p:nvSpPr>
          <p:cNvPr name="Freeform 105" id="105"/>
          <p:cNvSpPr/>
          <p:nvPr/>
        </p:nvSpPr>
        <p:spPr>
          <a:xfrm flipH="false" flipV="false" rot="0">
            <a:off x="16571158"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77">
              <a:extLst>
                <a:ext uri="{96DAC541-7B7A-43D3-8B79-37D633B846F1}">
                  <asvg:svgBlip xmlns:asvg="http://schemas.microsoft.com/office/drawing/2016/SVG/main" r:embed="rId78"/>
                </a:ext>
              </a:extLst>
            </a:blip>
            <a:stretch>
              <a:fillRect l="0" t="0" r="0" b="0"/>
            </a:stretch>
          </a:blipFill>
        </p:spPr>
      </p:sp>
      <p:sp>
        <p:nvSpPr>
          <p:cNvPr name="Freeform 106" id="106"/>
          <p:cNvSpPr/>
          <p:nvPr/>
        </p:nvSpPr>
        <p:spPr>
          <a:xfrm flipH="false" flipV="false" rot="0">
            <a:off x="16181351" y="1849287"/>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79">
              <a:extLst>
                <a:ext uri="{96DAC541-7B7A-43D3-8B79-37D633B846F1}">
                  <asvg:svgBlip xmlns:asvg="http://schemas.microsoft.com/office/drawing/2016/SVG/main" r:embed="rId80"/>
                </a:ext>
              </a:extLst>
            </a:blip>
            <a:stretch>
              <a:fillRect l="0" t="0" r="0" b="0"/>
            </a:stretch>
          </a:blipFill>
        </p:spPr>
      </p:sp>
      <p:sp>
        <p:nvSpPr>
          <p:cNvPr name="Freeform 107" id="107"/>
          <p:cNvSpPr/>
          <p:nvPr/>
        </p:nvSpPr>
        <p:spPr>
          <a:xfrm flipH="false" flipV="false" rot="0">
            <a:off x="15791543"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81">
              <a:extLst>
                <a:ext uri="{96DAC541-7B7A-43D3-8B79-37D633B846F1}">
                  <asvg:svgBlip xmlns:asvg="http://schemas.microsoft.com/office/drawing/2016/SVG/main" r:embed="rId82"/>
                </a:ext>
              </a:extLst>
            </a:blip>
            <a:stretch>
              <a:fillRect l="0" t="0" r="0" b="0"/>
            </a:stretch>
          </a:blipFill>
        </p:spPr>
      </p:sp>
      <p:sp>
        <p:nvSpPr>
          <p:cNvPr name="Freeform 108" id="108"/>
          <p:cNvSpPr/>
          <p:nvPr/>
        </p:nvSpPr>
        <p:spPr>
          <a:xfrm flipH="false" flipV="false" rot="0">
            <a:off x="15399443" y="1849287"/>
            <a:ext cx="343948" cy="343948"/>
          </a:xfrm>
          <a:custGeom>
            <a:avLst/>
            <a:gdLst/>
            <a:ahLst/>
            <a:cxnLst/>
            <a:rect r="r" b="b" t="t" l="l"/>
            <a:pathLst>
              <a:path h="343948" w="343948">
                <a:moveTo>
                  <a:pt x="0" y="0"/>
                </a:moveTo>
                <a:lnTo>
                  <a:pt x="343948" y="0"/>
                </a:lnTo>
                <a:lnTo>
                  <a:pt x="343948" y="343948"/>
                </a:lnTo>
                <a:lnTo>
                  <a:pt x="0" y="343948"/>
                </a:lnTo>
                <a:lnTo>
                  <a:pt x="0" y="0"/>
                </a:lnTo>
                <a:close/>
              </a:path>
            </a:pathLst>
          </a:custGeom>
          <a:blipFill>
            <a:blip r:embed="rId83">
              <a:extLst>
                <a:ext uri="{96DAC541-7B7A-43D3-8B79-37D633B846F1}">
                  <asvg:svgBlip xmlns:asvg="http://schemas.microsoft.com/office/drawing/2016/SVG/main" r:embed="rId84"/>
                </a:ext>
              </a:extLst>
            </a:blip>
            <a:stretch>
              <a:fillRect l="0" t="0" r="0" b="0"/>
            </a:stretch>
          </a:blipFill>
        </p:spPr>
      </p:sp>
      <p:sp>
        <p:nvSpPr>
          <p:cNvPr name="Freeform 109" id="109"/>
          <p:cNvSpPr/>
          <p:nvPr/>
        </p:nvSpPr>
        <p:spPr>
          <a:xfrm flipH="false" flipV="false" rot="0">
            <a:off x="15009636" y="2628902"/>
            <a:ext cx="343948" cy="343948"/>
          </a:xfrm>
          <a:custGeom>
            <a:avLst/>
            <a:gdLst/>
            <a:ahLst/>
            <a:cxnLst/>
            <a:rect r="r" b="b" t="t" l="l"/>
            <a:pathLst>
              <a:path h="343948" w="343948">
                <a:moveTo>
                  <a:pt x="0" y="0"/>
                </a:moveTo>
                <a:lnTo>
                  <a:pt x="343947" y="0"/>
                </a:lnTo>
                <a:lnTo>
                  <a:pt x="343947" y="343948"/>
                </a:lnTo>
                <a:lnTo>
                  <a:pt x="0" y="343948"/>
                </a:lnTo>
                <a:lnTo>
                  <a:pt x="0" y="0"/>
                </a:lnTo>
                <a:close/>
              </a:path>
            </a:pathLst>
          </a:custGeom>
          <a:blipFill>
            <a:blip r:embed="rId85"/>
            <a:stretch>
              <a:fillRect l="0" t="0" r="0" b="0"/>
            </a:stretch>
          </a:blipFill>
        </p:spPr>
      </p:sp>
      <p:sp>
        <p:nvSpPr>
          <p:cNvPr name="TextBox 110" id="110"/>
          <p:cNvSpPr txBox="true"/>
          <p:nvPr/>
        </p:nvSpPr>
        <p:spPr>
          <a:xfrm rot="0">
            <a:off x="7839045" y="-53025"/>
            <a:ext cx="2609910" cy="377077"/>
          </a:xfrm>
          <a:prstGeom prst="rect">
            <a:avLst/>
          </a:prstGeom>
        </p:spPr>
        <p:txBody>
          <a:bodyPr anchor="t" rtlCol="false" tIns="0" lIns="0" bIns="0" rIns="0">
            <a:spAutoFit/>
          </a:bodyPr>
          <a:lstStyle/>
          <a:p>
            <a:pPr algn="ctr">
              <a:lnSpc>
                <a:spcPts val="2782"/>
              </a:lnSpc>
            </a:pPr>
            <a:r>
              <a:rPr lang="en-US" sz="1987">
                <a:solidFill>
                  <a:srgbClr val="363371"/>
                </a:solidFill>
                <a:latin typeface="Old Standard Bold"/>
              </a:rPr>
              <a:t>Chapter</a:t>
            </a:r>
            <a:r>
              <a:rPr lang="en-US" sz="1987">
                <a:solidFill>
                  <a:srgbClr val="363371"/>
                </a:solidFill>
                <a:latin typeface="Old Standard Bold"/>
              </a:rPr>
              <a:t> 35</a:t>
            </a:r>
          </a:p>
        </p:txBody>
      </p:sp>
      <p:sp>
        <p:nvSpPr>
          <p:cNvPr name="Freeform 111" id="111"/>
          <p:cNvSpPr/>
          <p:nvPr/>
        </p:nvSpPr>
        <p:spPr>
          <a:xfrm flipH="false" flipV="false" rot="0">
            <a:off x="12331325" y="-957"/>
            <a:ext cx="3069072" cy="1523027"/>
          </a:xfrm>
          <a:custGeom>
            <a:avLst/>
            <a:gdLst/>
            <a:ahLst/>
            <a:cxnLst/>
            <a:rect r="r" b="b" t="t" l="l"/>
            <a:pathLst>
              <a:path h="1523027" w="3069072">
                <a:moveTo>
                  <a:pt x="0" y="0"/>
                </a:moveTo>
                <a:lnTo>
                  <a:pt x="3069072" y="0"/>
                </a:lnTo>
                <a:lnTo>
                  <a:pt x="3069072" y="1523027"/>
                </a:lnTo>
                <a:lnTo>
                  <a:pt x="0" y="1523027"/>
                </a:lnTo>
                <a:lnTo>
                  <a:pt x="0" y="0"/>
                </a:lnTo>
                <a:close/>
              </a:path>
            </a:pathLst>
          </a:custGeom>
          <a:blipFill>
            <a:blip r:embed="rId86">
              <a:extLst>
                <a:ext uri="{96DAC541-7B7A-43D3-8B79-37D633B846F1}">
                  <asvg:svgBlip xmlns:asvg="http://schemas.microsoft.com/office/drawing/2016/SVG/main" r:embed="rId87"/>
                </a:ext>
              </a:extLst>
            </a:blip>
            <a:stretch>
              <a:fillRect l="0" t="0" r="0" b="0"/>
            </a:stretch>
          </a:blipFill>
        </p:spPr>
      </p:sp>
      <p:grpSp>
        <p:nvGrpSpPr>
          <p:cNvPr name="Group 112" id="112"/>
          <p:cNvGrpSpPr/>
          <p:nvPr/>
        </p:nvGrpSpPr>
        <p:grpSpPr>
          <a:xfrm rot="-5400000">
            <a:off x="-1008560" y="8030951"/>
            <a:ext cx="3950410" cy="561689"/>
            <a:chOff x="0" y="0"/>
            <a:chExt cx="5267213" cy="748919"/>
          </a:xfrm>
        </p:grpSpPr>
        <p:sp>
          <p:nvSpPr>
            <p:cNvPr name="Freeform 113" id="11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88">
                <a:extLst>
                  <a:ext uri="{96DAC541-7B7A-43D3-8B79-37D633B846F1}">
                    <asvg:svgBlip xmlns:asvg="http://schemas.microsoft.com/office/drawing/2016/SVG/main" r:embed="rId89"/>
                  </a:ext>
                </a:extLst>
              </a:blip>
              <a:stretch>
                <a:fillRect l="0" t="0" r="0" b="0"/>
              </a:stretch>
            </a:blipFill>
          </p:spPr>
        </p:sp>
        <p:sp>
          <p:nvSpPr>
            <p:cNvPr name="Freeform 114" id="11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90">
                <a:extLst>
                  <a:ext uri="{96DAC541-7B7A-43D3-8B79-37D633B846F1}">
                    <asvg:svgBlip xmlns:asvg="http://schemas.microsoft.com/office/drawing/2016/SVG/main" r:embed="rId91"/>
                  </a:ext>
                </a:extLst>
              </a:blip>
              <a:stretch>
                <a:fillRect l="0" t="0" r="0" b="0"/>
              </a:stretch>
            </a:blipFill>
          </p:spPr>
        </p:sp>
        <p:sp>
          <p:nvSpPr>
            <p:cNvPr name="TextBox 115" id="11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1682750"/>
            <a:ext cx="10723500"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Bold"/>
              </a:rPr>
              <a:t>Economic and Social Council </a:t>
            </a:r>
            <a:r>
              <a:rPr lang="en-US" sz="2500">
                <a:solidFill>
                  <a:srgbClr val="000000"/>
                </a:solidFill>
                <a:latin typeface="Arial"/>
              </a:rPr>
              <a:t>was created in 1945. ECOSOC's 54 members promote international co-operation by discussing international social and economic issues. They review the implementation of the </a:t>
            </a:r>
            <a:r>
              <a:rPr lang="en-US" sz="2500">
                <a:solidFill>
                  <a:srgbClr val="000000"/>
                </a:solidFill>
                <a:latin typeface="Arial Bold"/>
              </a:rPr>
              <a:t>Sustainable Development Goals </a:t>
            </a:r>
            <a:r>
              <a:rPr lang="en-US" sz="2500">
                <a:solidFill>
                  <a:srgbClr val="000000"/>
                </a:solidFill>
                <a:latin typeface="Arial"/>
              </a:rPr>
              <a:t>(SDGs).</a:t>
            </a:r>
          </a:p>
          <a:p>
            <a:pPr algn="just" marL="539754" indent="-269877" lvl="1">
              <a:lnSpc>
                <a:spcPts val="3500"/>
              </a:lnSpc>
              <a:buFont typeface="Arial"/>
              <a:buChar char="•"/>
            </a:pPr>
            <a:r>
              <a:rPr lang="en-US" sz="2500">
                <a:solidFill>
                  <a:srgbClr val="000000"/>
                </a:solidFill>
                <a:latin typeface="Arial"/>
              </a:rPr>
              <a:t>The SDGs are 17 global goals designed to create a better future for all. </a:t>
            </a:r>
          </a:p>
          <a:p>
            <a:pPr algn="just" marL="539754" indent="-269877" lvl="1">
              <a:lnSpc>
                <a:spcPts val="3500"/>
              </a:lnSpc>
              <a:buFont typeface="Arial"/>
              <a:buChar char="•"/>
            </a:pPr>
            <a:r>
              <a:rPr lang="en-US" sz="2500">
                <a:solidFill>
                  <a:srgbClr val="000000"/>
                </a:solidFill>
                <a:latin typeface="Arial"/>
              </a:rPr>
              <a:t>SDGs include no poverty, zero hunger and climate action. </a:t>
            </a:r>
          </a:p>
          <a:p>
            <a:pPr algn="just" marL="539754" indent="-269877" lvl="1">
              <a:lnSpc>
                <a:spcPts val="3500"/>
              </a:lnSpc>
              <a:buFont typeface="Arial"/>
              <a:buChar char="•"/>
            </a:pPr>
            <a:r>
              <a:rPr lang="en-US" sz="2500">
                <a:solidFill>
                  <a:srgbClr val="000000"/>
                </a:solidFill>
                <a:latin typeface="Arial"/>
              </a:rPr>
              <a:t>They are an example of how the UN promotes human rights. </a:t>
            </a:r>
          </a:p>
          <a:p>
            <a:pPr algn="just">
              <a:lnSpc>
                <a:spcPts val="3500"/>
              </a:lnSpc>
            </a:pPr>
            <a:r>
              <a:rPr lang="en-US" sz="2500">
                <a:solidFill>
                  <a:srgbClr val="000000"/>
                </a:solidFill>
                <a:latin typeface="Arial"/>
              </a:rPr>
              <a:t>ECOSOC are in control of many </a:t>
            </a:r>
            <a:r>
              <a:rPr lang="en-US" sz="2500">
                <a:solidFill>
                  <a:srgbClr val="000000"/>
                </a:solidFill>
                <a:latin typeface="Arial Bold"/>
              </a:rPr>
              <a:t>specialist agencies</a:t>
            </a:r>
            <a:r>
              <a:rPr lang="en-US" sz="2500">
                <a:solidFill>
                  <a:srgbClr val="000000"/>
                </a:solidFill>
                <a:latin typeface="Arial"/>
              </a:rPr>
              <a:t> including: </a:t>
            </a:r>
          </a:p>
          <a:p>
            <a:pPr algn="just" marL="539754" indent="-269877" lvl="1">
              <a:lnSpc>
                <a:spcPts val="3500"/>
              </a:lnSpc>
              <a:buFont typeface="Arial"/>
              <a:buChar char="•"/>
            </a:pPr>
            <a:r>
              <a:rPr lang="en-US" sz="2500">
                <a:solidFill>
                  <a:srgbClr val="000000"/>
                </a:solidFill>
                <a:latin typeface="Arial"/>
              </a:rPr>
              <a:t>World Health Organisation (</a:t>
            </a:r>
            <a:r>
              <a:rPr lang="en-US" sz="2500">
                <a:solidFill>
                  <a:srgbClr val="000000"/>
                </a:solidFill>
                <a:latin typeface="Arial Bold"/>
              </a:rPr>
              <a:t>WHO</a:t>
            </a:r>
            <a:r>
              <a:rPr lang="en-US" sz="2500">
                <a:solidFill>
                  <a:srgbClr val="000000"/>
                </a:solidFill>
                <a:latin typeface="Arial"/>
              </a:rPr>
              <a:t>)</a:t>
            </a:r>
          </a:p>
          <a:p>
            <a:pPr algn="just" marL="539754" indent="-269877" lvl="1">
              <a:lnSpc>
                <a:spcPts val="3500"/>
              </a:lnSpc>
              <a:buFont typeface="Arial"/>
              <a:buChar char="•"/>
            </a:pPr>
            <a:r>
              <a:rPr lang="en-US" sz="2500">
                <a:solidFill>
                  <a:srgbClr val="000000"/>
                </a:solidFill>
                <a:latin typeface="Arial"/>
              </a:rPr>
              <a:t>United Nations Educational, Scientific and Cultural Organisation (</a:t>
            </a:r>
            <a:r>
              <a:rPr lang="en-US" sz="2500">
                <a:solidFill>
                  <a:srgbClr val="000000"/>
                </a:solidFill>
                <a:latin typeface="Arial Bold"/>
              </a:rPr>
              <a:t>UNESCO</a:t>
            </a:r>
            <a:r>
              <a:rPr lang="en-US" sz="2500">
                <a:solidFill>
                  <a:srgbClr val="000000"/>
                </a:solidFill>
                <a:latin typeface="Arial"/>
              </a:rPr>
              <a:t>)</a:t>
            </a:r>
          </a:p>
          <a:p>
            <a:pPr algn="just" marL="539754" indent="-269877" lvl="1">
              <a:lnSpc>
                <a:spcPts val="3500"/>
              </a:lnSpc>
              <a:buFont typeface="Arial"/>
              <a:buChar char="•"/>
            </a:pPr>
            <a:r>
              <a:rPr lang="en-US" sz="2500">
                <a:solidFill>
                  <a:srgbClr val="000000"/>
                </a:solidFill>
                <a:latin typeface="Arial"/>
              </a:rPr>
              <a:t>International Labour Organisation (</a:t>
            </a:r>
            <a:r>
              <a:rPr lang="en-US" sz="2500">
                <a:solidFill>
                  <a:srgbClr val="000000"/>
                </a:solidFill>
                <a:latin typeface="Arial Bold"/>
              </a:rPr>
              <a:t>ILO</a:t>
            </a:r>
            <a:r>
              <a:rPr lang="en-US" sz="2500">
                <a:solidFill>
                  <a:srgbClr val="000000"/>
                </a:solidFill>
                <a:latin typeface="Arial"/>
              </a:rPr>
              <a:t>)</a:t>
            </a:r>
          </a:p>
          <a:p>
            <a:pPr algn="just" marL="539754" indent="-269877" lvl="1">
              <a:lnSpc>
                <a:spcPts val="3500"/>
              </a:lnSpc>
              <a:buFont typeface="Arial"/>
              <a:buChar char="•"/>
            </a:pPr>
            <a:r>
              <a:rPr lang="en-US" sz="2500">
                <a:solidFill>
                  <a:srgbClr val="000000"/>
                </a:solidFill>
                <a:latin typeface="Arial"/>
              </a:rPr>
              <a:t>International Monetary Fund (</a:t>
            </a:r>
            <a:r>
              <a:rPr lang="en-US" sz="2500">
                <a:solidFill>
                  <a:srgbClr val="000000"/>
                </a:solidFill>
                <a:latin typeface="Arial Bold"/>
              </a:rPr>
              <a:t>IMF</a:t>
            </a:r>
            <a:r>
              <a:rPr lang="en-US" sz="2500">
                <a:solidFill>
                  <a:srgbClr val="000000"/>
                </a:solidFill>
                <a:latin typeface="Arial"/>
              </a:rPr>
              <a:t>)</a:t>
            </a:r>
          </a:p>
        </p:txBody>
      </p:sp>
      <p:grpSp>
        <p:nvGrpSpPr>
          <p:cNvPr name="Group 11" id="11"/>
          <p:cNvGrpSpPr/>
          <p:nvPr/>
        </p:nvGrpSpPr>
        <p:grpSpPr>
          <a:xfrm rot="0">
            <a:off x="4188775" y="7470464"/>
            <a:ext cx="9910450" cy="2254847"/>
            <a:chOff x="0" y="0"/>
            <a:chExt cx="13213933" cy="3006462"/>
          </a:xfrm>
        </p:grpSpPr>
        <p:sp>
          <p:nvSpPr>
            <p:cNvPr name="Freeform 12" id="12"/>
            <p:cNvSpPr/>
            <p:nvPr/>
          </p:nvSpPr>
          <p:spPr>
            <a:xfrm flipH="false" flipV="false" rot="0">
              <a:off x="3402487" y="0"/>
              <a:ext cx="3006462" cy="3006462"/>
            </a:xfrm>
            <a:custGeom>
              <a:avLst/>
              <a:gdLst/>
              <a:ahLst/>
              <a:cxnLst/>
              <a:rect r="r" b="b" t="t" l="l"/>
              <a:pathLst>
                <a:path h="3006462" w="3006462">
                  <a:moveTo>
                    <a:pt x="0" y="0"/>
                  </a:moveTo>
                  <a:lnTo>
                    <a:pt x="3006463" y="0"/>
                  </a:lnTo>
                  <a:lnTo>
                    <a:pt x="3006463" y="3006462"/>
                  </a:lnTo>
                  <a:lnTo>
                    <a:pt x="0" y="30064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0" y="0"/>
              <a:ext cx="3006462" cy="3006462"/>
            </a:xfrm>
            <a:custGeom>
              <a:avLst/>
              <a:gdLst/>
              <a:ahLst/>
              <a:cxnLst/>
              <a:rect r="r" b="b" t="t" l="l"/>
              <a:pathLst>
                <a:path h="3006462" w="3006462">
                  <a:moveTo>
                    <a:pt x="0" y="0"/>
                  </a:moveTo>
                  <a:lnTo>
                    <a:pt x="3006462" y="0"/>
                  </a:lnTo>
                  <a:lnTo>
                    <a:pt x="3006462" y="3006462"/>
                  </a:lnTo>
                  <a:lnTo>
                    <a:pt x="0" y="30064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4" id="14"/>
            <p:cNvGrpSpPr>
              <a:grpSpLocks noChangeAspect="true"/>
            </p:cNvGrpSpPr>
            <p:nvPr/>
          </p:nvGrpSpPr>
          <p:grpSpPr>
            <a:xfrm rot="0">
              <a:off x="6804975" y="0"/>
              <a:ext cx="3006459" cy="300644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52" t="0" r="-24952" b="0"/>
                </a:stretch>
              </a:blipFill>
            </p:spPr>
          </p:sp>
        </p:grpSp>
        <p:grpSp>
          <p:nvGrpSpPr>
            <p:cNvPr name="Group 16" id="16"/>
            <p:cNvGrpSpPr>
              <a:grpSpLocks noChangeAspect="true"/>
            </p:cNvGrpSpPr>
            <p:nvPr/>
          </p:nvGrpSpPr>
          <p:grpSpPr>
            <a:xfrm rot="0">
              <a:off x="10207459" y="0"/>
              <a:ext cx="3006474" cy="3006462"/>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15588" t="0" r="-15588" b="0"/>
                </a:stretch>
              </a:blipFill>
            </p:spPr>
          </p:sp>
        </p:grpSp>
      </p:grpSp>
      <p:sp>
        <p:nvSpPr>
          <p:cNvPr name="Freeform 18" id="18"/>
          <p:cNvSpPr/>
          <p:nvPr/>
        </p:nvSpPr>
        <p:spPr>
          <a:xfrm flipH="false" flipV="false" rot="0">
            <a:off x="11752200" y="1787525"/>
            <a:ext cx="4886455" cy="4756149"/>
          </a:xfrm>
          <a:custGeom>
            <a:avLst/>
            <a:gdLst/>
            <a:ahLst/>
            <a:cxnLst/>
            <a:rect r="r" b="b" t="t" l="l"/>
            <a:pathLst>
              <a:path h="4756149" w="4886455">
                <a:moveTo>
                  <a:pt x="0" y="0"/>
                </a:moveTo>
                <a:lnTo>
                  <a:pt x="4886455" y="0"/>
                </a:lnTo>
                <a:lnTo>
                  <a:pt x="4886455" y="4756149"/>
                </a:lnTo>
                <a:lnTo>
                  <a:pt x="0" y="4756149"/>
                </a:lnTo>
                <a:lnTo>
                  <a:pt x="0" y="0"/>
                </a:lnTo>
                <a:close/>
              </a:path>
            </a:pathLst>
          </a:custGeom>
          <a:blipFill>
            <a:blip r:embed="rId12"/>
            <a:stretch>
              <a:fillRect l="0" t="0" r="0" b="0"/>
            </a:stretch>
          </a:blipFill>
        </p:spPr>
      </p:sp>
      <p:sp>
        <p:nvSpPr>
          <p:cNvPr name="TextBox 19" id="19"/>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20" id="20"/>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Economic and Social Council (ECOSOC)</a:t>
            </a:r>
          </a:p>
        </p:txBody>
      </p:sp>
      <p:sp>
        <p:nvSpPr>
          <p:cNvPr name="TextBox 21" id="21"/>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1" id="11"/>
          <p:cNvGrpSpPr/>
          <p:nvPr/>
        </p:nvGrpSpPr>
        <p:grpSpPr>
          <a:xfrm rot="0">
            <a:off x="685800" y="1177267"/>
            <a:ext cx="16253460" cy="7932466"/>
            <a:chOff x="0" y="0"/>
            <a:chExt cx="21671280" cy="10576621"/>
          </a:xfrm>
        </p:grpSpPr>
        <p:sp>
          <p:nvSpPr>
            <p:cNvPr name="Freeform 12" id="12"/>
            <p:cNvSpPr/>
            <p:nvPr/>
          </p:nvSpPr>
          <p:spPr>
            <a:xfrm flipH="false" flipV="false" rot="0">
              <a:off x="14729024"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0"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1024508"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7338880"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3669440"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18428143"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8" id="18"/>
            <p:cNvSpPr/>
            <p:nvPr/>
          </p:nvSpPr>
          <p:spPr>
            <a:xfrm flipH="false" flipV="false" rot="0">
              <a:off x="14737118"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9" id="19"/>
            <p:cNvSpPr/>
            <p:nvPr/>
          </p:nvSpPr>
          <p:spPr>
            <a:xfrm flipH="false" flipV="false" rot="0">
              <a:off x="11024508"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0" id="20"/>
            <p:cNvSpPr/>
            <p:nvPr/>
          </p:nvSpPr>
          <p:spPr>
            <a:xfrm flipH="false" flipV="false" rot="0">
              <a:off x="3685629"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1" id="21"/>
            <p:cNvSpPr/>
            <p:nvPr/>
          </p:nvSpPr>
          <p:spPr>
            <a:xfrm flipH="false" flipV="false" rot="0">
              <a:off x="7355068"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2" id="22"/>
            <p:cNvSpPr/>
            <p:nvPr/>
          </p:nvSpPr>
          <p:spPr>
            <a:xfrm flipH="false" flipV="false" rot="0">
              <a:off x="0" y="366944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3" id="23"/>
            <p:cNvSpPr/>
            <p:nvPr/>
          </p:nvSpPr>
          <p:spPr>
            <a:xfrm flipH="false" flipV="false" rot="0">
              <a:off x="18406558"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24" id="24"/>
            <p:cNvSpPr/>
            <p:nvPr/>
          </p:nvSpPr>
          <p:spPr>
            <a:xfrm flipH="false" flipV="false" rot="0">
              <a:off x="14715533"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25" id="25"/>
            <p:cNvSpPr/>
            <p:nvPr/>
          </p:nvSpPr>
          <p:spPr>
            <a:xfrm flipH="false" flipV="false" rot="0">
              <a:off x="11046093"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26" id="26"/>
            <p:cNvSpPr/>
            <p:nvPr/>
          </p:nvSpPr>
          <p:spPr>
            <a:xfrm flipH="false" flipV="false" rot="0">
              <a:off x="7376653"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27" id="27"/>
            <p:cNvSpPr/>
            <p:nvPr/>
          </p:nvSpPr>
          <p:spPr>
            <a:xfrm flipH="false" flipV="false" rot="0">
              <a:off x="3685629" y="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28" id="28"/>
            <p:cNvSpPr/>
            <p:nvPr/>
          </p:nvSpPr>
          <p:spPr>
            <a:xfrm flipH="false" flipV="false" rot="0">
              <a:off x="16189"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8"/>
              <a:stretch>
                <a:fillRect l="0" t="0" r="0" b="0"/>
              </a:stretch>
            </a:blipFill>
          </p:spPr>
        </p:sp>
        <p:sp>
          <p:nvSpPr>
            <p:cNvPr name="Freeform 29" id="29"/>
            <p:cNvSpPr/>
            <p:nvPr/>
          </p:nvSpPr>
          <p:spPr>
            <a:xfrm flipH="false" flipV="false" rot="0">
              <a:off x="18433539" y="7338880"/>
              <a:ext cx="3237741" cy="3237741"/>
            </a:xfrm>
            <a:custGeom>
              <a:avLst/>
              <a:gdLst/>
              <a:ahLst/>
              <a:cxnLst/>
              <a:rect r="r" b="b" t="t" l="l"/>
              <a:pathLst>
                <a:path h="3237741" w="3237741">
                  <a:moveTo>
                    <a:pt x="0" y="0"/>
                  </a:moveTo>
                  <a:lnTo>
                    <a:pt x="3237741" y="0"/>
                  </a:lnTo>
                  <a:lnTo>
                    <a:pt x="3237741" y="3237741"/>
                  </a:lnTo>
                  <a:lnTo>
                    <a:pt x="0" y="3237741"/>
                  </a:lnTo>
                  <a:lnTo>
                    <a:pt x="0" y="0"/>
                  </a:lnTo>
                  <a:close/>
                </a:path>
              </a:pathLst>
            </a:custGeom>
            <a:blipFill>
              <a:blip r:embed="rId39">
                <a:extLst>
                  <a:ext uri="{96DAC541-7B7A-43D3-8B79-37D633B846F1}">
                    <asvg:svgBlip xmlns:asvg="http://schemas.microsoft.com/office/drawing/2016/SVG/main" r:embed="rId40"/>
                  </a:ext>
                </a:extLst>
              </a:blip>
              <a:stretch>
                <a:fillRect l="-20316" t="0" r="-22954" b="-26599"/>
              </a:stretch>
            </a:blipFill>
          </p:spPr>
        </p:sp>
      </p:grpSp>
      <p:sp>
        <p:nvSpPr>
          <p:cNvPr name="TextBox 30" id="3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2356264" y="1787525"/>
            <a:ext cx="4282391" cy="4282391"/>
          </a:xfrm>
          <a:custGeom>
            <a:avLst/>
            <a:gdLst/>
            <a:ahLst/>
            <a:cxnLst/>
            <a:rect r="r" b="b" t="t" l="l"/>
            <a:pathLst>
              <a:path h="4282391" w="4282391">
                <a:moveTo>
                  <a:pt x="0" y="0"/>
                </a:moveTo>
                <a:lnTo>
                  <a:pt x="4282391" y="0"/>
                </a:lnTo>
                <a:lnTo>
                  <a:pt x="4282391" y="4282391"/>
                </a:lnTo>
                <a:lnTo>
                  <a:pt x="0" y="42823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64923" y="4378325"/>
            <a:ext cx="5727559" cy="2493173"/>
          </a:xfrm>
          <a:custGeom>
            <a:avLst/>
            <a:gdLst/>
            <a:ahLst/>
            <a:cxnLst/>
            <a:rect r="r" b="b" t="t" l="l"/>
            <a:pathLst>
              <a:path h="2493173" w="5727559">
                <a:moveTo>
                  <a:pt x="0" y="0"/>
                </a:moveTo>
                <a:lnTo>
                  <a:pt x="5727559" y="0"/>
                </a:lnTo>
                <a:lnTo>
                  <a:pt x="5727559" y="2493173"/>
                </a:lnTo>
                <a:lnTo>
                  <a:pt x="0" y="2493173"/>
                </a:lnTo>
                <a:lnTo>
                  <a:pt x="0" y="0"/>
                </a:lnTo>
                <a:close/>
              </a:path>
            </a:pathLst>
          </a:custGeom>
          <a:blipFill>
            <a:blip r:embed="rId8"/>
            <a:stretch>
              <a:fillRect l="0" t="0" r="0" b="0"/>
            </a:stretch>
          </a:blipFill>
        </p:spPr>
      </p:sp>
      <p:sp>
        <p:nvSpPr>
          <p:cNvPr name="TextBox 12" id="12"/>
          <p:cNvSpPr txBox="true"/>
          <p:nvPr/>
        </p:nvSpPr>
        <p:spPr>
          <a:xfrm rot="0">
            <a:off x="1028700" y="1663700"/>
            <a:ext cx="11327564"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a:t>
            </a:r>
            <a:r>
              <a:rPr lang="en-US" sz="3000">
                <a:solidFill>
                  <a:srgbClr val="000000"/>
                </a:solidFill>
                <a:latin typeface="Arial Bold"/>
              </a:rPr>
              <a:t>World Health Organisation </a:t>
            </a:r>
            <a:r>
              <a:rPr lang="en-US" sz="3000">
                <a:solidFill>
                  <a:srgbClr val="000000"/>
                </a:solidFill>
                <a:latin typeface="Arial"/>
              </a:rPr>
              <a:t>works with Member States to improve health and well-being across the world by providing information, running awareness campaigns and supplying medical materials to countries in need. It is partly funded by Member States. </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4" id="14"/>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World Health Organisation (WHO)</a:t>
            </a:r>
          </a:p>
        </p:txBody>
      </p:sp>
      <p:sp>
        <p:nvSpPr>
          <p:cNvPr name="TextBox 15" id="15"/>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685800" y="220442"/>
          <a:ext cx="16253460" cy="5848350"/>
        </p:xfrm>
        <a:graphic>
          <a:graphicData uri="http://schemas.openxmlformats.org/drawingml/2006/table">
            <a:tbl>
              <a:tblPr/>
              <a:tblGrid>
                <a:gridCol w="4992488"/>
                <a:gridCol w="11260972"/>
              </a:tblGrid>
              <a:tr h="920396">
                <a:tc gridSpan="2">
                  <a:txBody>
                    <a:bodyPr anchor="t" rtlCol="false"/>
                    <a:lstStyle/>
                    <a:p>
                      <a:pPr algn="ctr">
                        <a:lnSpc>
                          <a:spcPts val="6300"/>
                        </a:lnSpc>
                        <a:defRPr/>
                      </a:pPr>
                      <a:r>
                        <a:rPr lang="en-US" sz="4500">
                          <a:solidFill>
                            <a:srgbClr val="FFFFFF"/>
                          </a:solidFill>
                          <a:latin typeface="Arial Bold"/>
                        </a:rPr>
                        <a:t>Other ways the UN Promotes International Co-Operation</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6300"/>
                        </a:lnSpc>
                        <a:defRPr/>
                      </a:pPr>
                      <a:r>
                        <a:rPr lang="en-US" sz="4500">
                          <a:solidFill>
                            <a:srgbClr val="FFFFFF"/>
                          </a:solidFill>
                          <a:latin typeface="Arial Bold"/>
                        </a:rPr>
                        <a:t>Other ways the UN Promotes International Co-Operation</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805347">
                <a:tc>
                  <a:txBody>
                    <a:bodyPr anchor="t" rtlCol="false"/>
                    <a:lstStyle/>
                    <a:p>
                      <a:pPr algn="just">
                        <a:lnSpc>
                          <a:spcPts val="2800"/>
                        </a:lnSpc>
                        <a:defRPr/>
                      </a:pPr>
                      <a:r>
                        <a:rPr lang="en-US" sz="2000">
                          <a:solidFill>
                            <a:srgbClr val="000000"/>
                          </a:solidFill>
                          <a:latin typeface="Arial Bold"/>
                        </a:rPr>
                        <a:t>United Nations Educational, Scientific and Cultural Organisation (UNESCO)</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Aims to promote peace between different countries through education, science and culture.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a:solidFill>
                            <a:srgbClr val="000000"/>
                          </a:solidFill>
                          <a:latin typeface="Arial Bold"/>
                        </a:rPr>
                        <a:t>International Labour Organisation (ILO)</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Deals with labour issues.</a:t>
                      </a:r>
                      <a:endParaRPr lang="en-US" sz="1100"/>
                    </a:p>
                    <a:p>
                      <a:pPr algn="just">
                        <a:lnSpc>
                          <a:spcPts val="2800"/>
                        </a:lnSpc>
                      </a:pPr>
                      <a:r>
                        <a:rPr lang="en-US" sz="2000">
                          <a:solidFill>
                            <a:srgbClr val="000000"/>
                          </a:solidFill>
                          <a:latin typeface="Arial"/>
                        </a:rPr>
                        <a:t>Aims include setting labour standards.</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a:solidFill>
                            <a:srgbClr val="000000"/>
                          </a:solidFill>
                          <a:latin typeface="Arial Bold"/>
                        </a:rPr>
                        <a:t>International Monetary Fund (IMF)</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An international organisation that helps Member States by providing loans to countries in economic crisis.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450611">
                <a:tc>
                  <a:txBody>
                    <a:bodyPr anchor="t" rtlCol="false"/>
                    <a:lstStyle/>
                    <a:p>
                      <a:pPr algn="just">
                        <a:lnSpc>
                          <a:spcPts val="2800"/>
                        </a:lnSpc>
                        <a:defRPr/>
                      </a:pPr>
                      <a:r>
                        <a:rPr lang="en-US" sz="2000">
                          <a:solidFill>
                            <a:srgbClr val="000000"/>
                          </a:solidFill>
                          <a:latin typeface="Arial Bold"/>
                        </a:rPr>
                        <a:t>The International Court of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Court made up of 15 judges from different nations.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450611">
                <a:tc>
                  <a:txBody>
                    <a:bodyPr anchor="t" rtlCol="false"/>
                    <a:lstStyle/>
                    <a:p>
                      <a:pPr algn="just">
                        <a:lnSpc>
                          <a:spcPts val="2800"/>
                        </a:lnSpc>
                        <a:defRPr/>
                      </a:pPr>
                      <a:r>
                        <a:rPr lang="en-US" sz="2000">
                          <a:solidFill>
                            <a:srgbClr val="000000"/>
                          </a:solidFill>
                          <a:latin typeface="Arial Bold"/>
                        </a:rPr>
                        <a:t>The UN Office on Drugs and Crime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Has 20 field offices that cover over 150 countries.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a:solidFill>
                            <a:srgbClr val="000000"/>
                          </a:solidFill>
                          <a:latin typeface="Arial Bold"/>
                        </a:rPr>
                        <a:t>United Nations International Children's Emergency Fund</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Works in over 190 countries to save children's lives, defend their rights and achieve their potential.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5347">
                <a:tc>
                  <a:txBody>
                    <a:bodyPr anchor="t" rtlCol="false"/>
                    <a:lstStyle/>
                    <a:p>
                      <a:pPr algn="just">
                        <a:lnSpc>
                          <a:spcPts val="2800"/>
                        </a:lnSpc>
                        <a:defRPr/>
                      </a:pPr>
                      <a:r>
                        <a:rPr lang="en-US" sz="2000">
                          <a:solidFill>
                            <a:srgbClr val="000000"/>
                          </a:solidFill>
                          <a:latin typeface="Arial Bold"/>
                        </a:rPr>
                        <a:t>Human Rights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Made up of 47 Member States. </a:t>
                      </a:r>
                      <a:endParaRPr lang="en-US" sz="1100"/>
                    </a:p>
                    <a:p>
                      <a:pPr algn="just">
                        <a:lnSpc>
                          <a:spcPts val="2800"/>
                        </a:lnSpc>
                      </a:pPr>
                      <a:r>
                        <a:rPr lang="en-US" sz="2000">
                          <a:solidFill>
                            <a:srgbClr val="000000"/>
                          </a:solidFill>
                          <a:latin typeface="Arial"/>
                        </a:rPr>
                        <a:t>Promotes and protects human rights around the world. </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3" id="13"/>
          <p:cNvGrpSpPr/>
          <p:nvPr/>
        </p:nvGrpSpPr>
        <p:grpSpPr>
          <a:xfrm rot="0">
            <a:off x="6034125" y="6682203"/>
            <a:ext cx="6219750" cy="3043108"/>
            <a:chOff x="0" y="0"/>
            <a:chExt cx="8293000" cy="4057477"/>
          </a:xfrm>
        </p:grpSpPr>
        <p:grpSp>
          <p:nvGrpSpPr>
            <p:cNvPr name="Group 14" id="14"/>
            <p:cNvGrpSpPr/>
            <p:nvPr/>
          </p:nvGrpSpPr>
          <p:grpSpPr>
            <a:xfrm rot="0">
              <a:off x="0" y="0"/>
              <a:ext cx="8293000" cy="4057477"/>
              <a:chOff x="0" y="0"/>
              <a:chExt cx="1777976" cy="869902"/>
            </a:xfrm>
          </p:grpSpPr>
          <p:sp>
            <p:nvSpPr>
              <p:cNvPr name="Freeform 15" id="15"/>
              <p:cNvSpPr/>
              <p:nvPr/>
            </p:nvSpPr>
            <p:spPr>
              <a:xfrm flipH="false" flipV="false" rot="0">
                <a:off x="0" y="0"/>
                <a:ext cx="1777976" cy="869902"/>
              </a:xfrm>
              <a:custGeom>
                <a:avLst/>
                <a:gdLst/>
                <a:ahLst/>
                <a:cxnLst/>
                <a:rect r="r" b="b" t="t" l="l"/>
                <a:pathLst>
                  <a:path h="869902" w="1777976">
                    <a:moveTo>
                      <a:pt x="0" y="0"/>
                    </a:moveTo>
                    <a:lnTo>
                      <a:pt x="1777976" y="0"/>
                    </a:lnTo>
                    <a:lnTo>
                      <a:pt x="1777976" y="869902"/>
                    </a:lnTo>
                    <a:lnTo>
                      <a:pt x="0" y="869902"/>
                    </a:lnTo>
                    <a:close/>
                  </a:path>
                </a:pathLst>
              </a:custGeom>
              <a:solidFill>
                <a:srgbClr val="BEBBF8"/>
              </a:solidFill>
              <a:ln w="38100" cap="sq">
                <a:solidFill>
                  <a:srgbClr val="363371"/>
                </a:solidFill>
                <a:prstDash val="solid"/>
                <a:miter/>
              </a:ln>
            </p:spPr>
          </p:sp>
          <p:sp>
            <p:nvSpPr>
              <p:cNvPr name="TextBox 16" id="16"/>
              <p:cNvSpPr txBox="true"/>
              <p:nvPr/>
            </p:nvSpPr>
            <p:spPr>
              <a:xfrm>
                <a:off x="0" y="-104775"/>
                <a:ext cx="1777976" cy="974677"/>
              </a:xfrm>
              <a:prstGeom prst="rect">
                <a:avLst/>
              </a:prstGeom>
            </p:spPr>
            <p:txBody>
              <a:bodyPr anchor="ctr" rtlCol="false" tIns="46804" lIns="46804" bIns="46804" rIns="46804"/>
              <a:lstStyle/>
              <a:p>
                <a:pPr algn="ctr">
                  <a:lnSpc>
                    <a:spcPts val="3500"/>
                  </a:lnSpc>
                </a:pPr>
              </a:p>
            </p:txBody>
          </p:sp>
        </p:grpSp>
        <p:sp>
          <p:nvSpPr>
            <p:cNvPr name="Freeform 17" id="17"/>
            <p:cNvSpPr/>
            <p:nvPr/>
          </p:nvSpPr>
          <p:spPr>
            <a:xfrm flipH="false" flipV="false" rot="0">
              <a:off x="4456939" y="225573"/>
              <a:ext cx="3589159" cy="3657951"/>
            </a:xfrm>
            <a:custGeom>
              <a:avLst/>
              <a:gdLst/>
              <a:ahLst/>
              <a:cxnLst/>
              <a:rect r="r" b="b" t="t" l="l"/>
              <a:pathLst>
                <a:path h="3657951" w="3589159">
                  <a:moveTo>
                    <a:pt x="0" y="0"/>
                  </a:moveTo>
                  <a:lnTo>
                    <a:pt x="3589159" y="0"/>
                  </a:lnTo>
                  <a:lnTo>
                    <a:pt x="3589159" y="3657951"/>
                  </a:lnTo>
                  <a:lnTo>
                    <a:pt x="0" y="3657951"/>
                  </a:lnTo>
                  <a:lnTo>
                    <a:pt x="0" y="0"/>
                  </a:lnTo>
                  <a:close/>
                </a:path>
              </a:pathLst>
            </a:custGeom>
            <a:blipFill>
              <a:blip r:embed="rId6"/>
              <a:stretch>
                <a:fillRect l="0" t="0" r="0" b="0"/>
              </a:stretch>
            </a:blipFill>
          </p:spPr>
        </p:sp>
        <p:sp>
          <p:nvSpPr>
            <p:cNvPr name="TextBox 18" id="18"/>
            <p:cNvSpPr txBox="true"/>
            <p:nvPr/>
          </p:nvSpPr>
          <p:spPr>
            <a:xfrm rot="0">
              <a:off x="212921" y="699982"/>
              <a:ext cx="4111815" cy="2124499"/>
            </a:xfrm>
            <a:prstGeom prst="rect">
              <a:avLst/>
            </a:prstGeom>
          </p:spPr>
          <p:txBody>
            <a:bodyPr anchor="t" rtlCol="false" tIns="0" lIns="0" bIns="0" rIns="0">
              <a:spAutoFit/>
            </a:bodyPr>
            <a:lstStyle/>
            <a:p>
              <a:pPr algn="just">
                <a:lnSpc>
                  <a:spcPts val="2060"/>
                </a:lnSpc>
              </a:pPr>
              <a:r>
                <a:rPr lang="en-US" sz="2000">
                  <a:solidFill>
                    <a:srgbClr val="5B55C8"/>
                  </a:solidFill>
                  <a:latin typeface="Arial"/>
                </a:rPr>
                <a:t>The </a:t>
              </a:r>
              <a:r>
                <a:rPr lang="en-US" sz="2000">
                  <a:solidFill>
                    <a:srgbClr val="5B55C8"/>
                  </a:solidFill>
                  <a:latin typeface="Arial Bold"/>
                </a:rPr>
                <a:t>IMF </a:t>
              </a:r>
              <a:r>
                <a:rPr lang="en-US" sz="2000">
                  <a:solidFill>
                    <a:srgbClr val="5B55C8"/>
                  </a:solidFill>
                  <a:latin typeface="Arial"/>
                </a:rPr>
                <a:t>and t</a:t>
              </a:r>
              <a:r>
                <a:rPr lang="en-US" sz="2000">
                  <a:solidFill>
                    <a:srgbClr val="5B55C8"/>
                  </a:solidFill>
                  <a:latin typeface="Arial Bold"/>
                </a:rPr>
                <a:t>he European Union</a:t>
              </a:r>
              <a:r>
                <a:rPr lang="en-US" sz="2000">
                  <a:solidFill>
                    <a:srgbClr val="5B55C8"/>
                  </a:solidFill>
                  <a:latin typeface="Arial"/>
                </a:rPr>
                <a:t> provided Ireland with a loan of </a:t>
              </a:r>
              <a:r>
                <a:rPr lang="en-US" sz="2000">
                  <a:solidFill>
                    <a:srgbClr val="5B55C8"/>
                  </a:solidFill>
                  <a:latin typeface="Arial Bold"/>
                </a:rPr>
                <a:t>€67.5 billion</a:t>
              </a:r>
              <a:r>
                <a:rPr lang="en-US" sz="2000">
                  <a:solidFill>
                    <a:srgbClr val="5B55C8"/>
                  </a:solidFill>
                  <a:latin typeface="Arial"/>
                </a:rPr>
                <a:t> in </a:t>
              </a:r>
              <a:r>
                <a:rPr lang="en-US" sz="2000">
                  <a:solidFill>
                    <a:srgbClr val="5B55C8"/>
                  </a:solidFill>
                  <a:latin typeface="Arial Bold"/>
                </a:rPr>
                <a:t>November 2010</a:t>
              </a:r>
              <a:r>
                <a:rPr lang="en-US" sz="2000">
                  <a:solidFill>
                    <a:srgbClr val="5B55C8"/>
                  </a:solidFill>
                  <a:latin typeface="Arial"/>
                </a:rPr>
                <a:t>. Ireland repaid the </a:t>
              </a:r>
              <a:r>
                <a:rPr lang="en-US" sz="2000">
                  <a:solidFill>
                    <a:srgbClr val="5B55C8"/>
                  </a:solidFill>
                  <a:latin typeface="Arial Bold"/>
                </a:rPr>
                <a:t>IMP </a:t>
              </a:r>
              <a:r>
                <a:rPr lang="en-US" sz="2000">
                  <a:solidFill>
                    <a:srgbClr val="5B55C8"/>
                  </a:solidFill>
                  <a:latin typeface="Arial"/>
                </a:rPr>
                <a:t>in </a:t>
              </a:r>
              <a:r>
                <a:rPr lang="en-US" sz="2000">
                  <a:solidFill>
                    <a:srgbClr val="5B55C8"/>
                  </a:solidFill>
                  <a:latin typeface="Arial Bold"/>
                </a:rPr>
                <a:t>2017</a:t>
              </a:r>
              <a:r>
                <a:rPr lang="en-US" sz="2000">
                  <a:solidFill>
                    <a:srgbClr val="5B55C8"/>
                  </a:solidFill>
                  <a:latin typeface="Arial"/>
                </a:rPr>
                <a:t>. </a:t>
              </a:r>
            </a:p>
          </p:txBody>
        </p:sp>
        <p:sp>
          <p:nvSpPr>
            <p:cNvPr name="TextBox 19" id="19"/>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sz="2503">
                  <a:solidFill>
                    <a:srgbClr val="363371"/>
                  </a:solidFill>
                  <a:latin typeface="Arial Bold Italics"/>
                </a:rPr>
                <a:t>Did you know?</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363371"/>
                </a:solidFill>
                <a:latin typeface="Arial Bold"/>
              </a:rPr>
              <a:t>Questions pg. 27B6 (Making History,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Who are the permanent members of the UN Security Council?</a:t>
            </a:r>
          </a:p>
          <a:p>
            <a:pPr algn="l" marL="647702" indent="-323851" lvl="1">
              <a:lnSpc>
                <a:spcPts val="4200"/>
              </a:lnSpc>
              <a:buAutoNum type="arabicPeriod" startAt="1"/>
            </a:pPr>
            <a:r>
              <a:rPr lang="en-US" sz="3000">
                <a:solidFill>
                  <a:srgbClr val="0DA33B"/>
                </a:solidFill>
                <a:latin typeface="Arial"/>
              </a:rPr>
              <a:t>How has the power of veto made it difficult for the UN Security Council to make decisions?</a:t>
            </a:r>
          </a:p>
          <a:p>
            <a:pPr algn="l" marL="647702" indent="-323851" lvl="1">
              <a:lnSpc>
                <a:spcPts val="4200"/>
              </a:lnSpc>
              <a:buAutoNum type="arabicPeriod" startAt="1"/>
            </a:pPr>
            <a:r>
              <a:rPr lang="en-US" sz="3000">
                <a:solidFill>
                  <a:srgbClr val="0DA33B"/>
                </a:solidFill>
                <a:latin typeface="Arial"/>
              </a:rPr>
              <a:t>Where were Irish troops first deployed as Peacekeepers?</a:t>
            </a:r>
          </a:p>
          <a:p>
            <a:pPr algn="l" marL="647702" indent="-323851" lvl="1">
              <a:lnSpc>
                <a:spcPts val="4200"/>
              </a:lnSpc>
              <a:buAutoNum type="arabicPeriod" startAt="1"/>
            </a:pPr>
            <a:r>
              <a:rPr lang="en-US" sz="3000">
                <a:solidFill>
                  <a:srgbClr val="0DA33B"/>
                </a:solidFill>
                <a:latin typeface="Arial"/>
              </a:rPr>
              <a:t>What are the Sustainable Development Goals?</a:t>
            </a:r>
          </a:p>
          <a:p>
            <a:pPr algn="l" marL="647702" indent="-323851" lvl="1">
              <a:lnSpc>
                <a:spcPts val="4200"/>
              </a:lnSpc>
              <a:buAutoNum type="arabicPeriod" startAt="1"/>
            </a:pPr>
            <a:r>
              <a:rPr lang="en-US" sz="3000">
                <a:solidFill>
                  <a:srgbClr val="0DA33B"/>
                </a:solidFill>
                <a:latin typeface="Arial"/>
              </a:rPr>
              <a:t>What does 'WHO' stand for?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35.3: UN AND JUSTICE</a:t>
            </a:r>
          </a:p>
        </p:txBody>
      </p:sp>
      <p:sp>
        <p:nvSpPr>
          <p:cNvPr name="TextBox 4" id="4"/>
          <p:cNvSpPr txBox="true"/>
          <p:nvPr/>
        </p:nvSpPr>
        <p:spPr>
          <a:xfrm rot="0">
            <a:off x="4420642" y="3948422"/>
            <a:ext cx="9446716" cy="904876"/>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35.3: un and justice</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 to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1" id="11"/>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How the UN Promotes Justice</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6" tooltip="https://twitter.com/MsStacyS"/>
              </a:rPr>
              <a:t>Stacy Stout</a:t>
            </a:r>
            <a:r>
              <a:rPr lang="en-US" sz="2200">
                <a:solidFill>
                  <a:srgbClr val="000000"/>
                </a:solidFill>
                <a:latin typeface="Arial"/>
              </a:rPr>
              <a:t> and </a:t>
            </a:r>
            <a:r>
              <a:rPr lang="en-US" sz="2200" u="sng">
                <a:solidFill>
                  <a:srgbClr val="000000"/>
                </a:solidFill>
                <a:latin typeface="Arial"/>
                <a:hlinkClick r:id="rId7" tooltip="https://twitter.com/histforall"/>
              </a:rPr>
              <a:t>Dermot Lucey</a:t>
            </a:r>
            <a:r>
              <a:rPr lang="en-US" sz="2200">
                <a:solidFill>
                  <a:srgbClr val="000000"/>
                </a:solidFill>
                <a:latin typeface="Arial"/>
              </a:rPr>
              <a:t> (</a:t>
            </a:r>
            <a:r>
              <a:rPr lang="en-US" sz="2200" u="sng">
                <a:solidFill>
                  <a:srgbClr val="000000"/>
                </a:solidFill>
                <a:latin typeface="Arial"/>
                <a:hlinkClick r:id="rId8" tooltip="https://www.gilleducation.ie/"/>
              </a:rPr>
              <a:t>Gill Education</a:t>
            </a:r>
            <a:r>
              <a:rPr lang="en-US" sz="2200">
                <a:solidFill>
                  <a:srgbClr val="000000"/>
                </a:solidFill>
                <a:latin typeface="Arial"/>
              </a:rPr>
              <a:t>)</a:t>
            </a:r>
          </a:p>
        </p:txBody>
      </p:sp>
      <p:grpSp>
        <p:nvGrpSpPr>
          <p:cNvPr name="Group 14" id="14"/>
          <p:cNvGrpSpPr/>
          <p:nvPr/>
        </p:nvGrpSpPr>
        <p:grpSpPr>
          <a:xfrm rot="0">
            <a:off x="8621174" y="8495526"/>
            <a:ext cx="3333750" cy="476250"/>
            <a:chOff x="0" y="0"/>
            <a:chExt cx="878025" cy="125432"/>
          </a:xfrm>
        </p:grpSpPr>
        <p:sp>
          <p:nvSpPr>
            <p:cNvPr name="Freeform 15" id="15"/>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5B55C8"/>
            </a:solidFill>
          </p:spPr>
        </p:sp>
        <p:sp>
          <p:nvSpPr>
            <p:cNvPr name="TextBox 16" id="16"/>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 Security Council</a:t>
              </a:r>
            </a:p>
          </p:txBody>
        </p:sp>
      </p:grpSp>
      <p:grpSp>
        <p:nvGrpSpPr>
          <p:cNvPr name="Group 17" id="17"/>
          <p:cNvGrpSpPr/>
          <p:nvPr/>
        </p:nvGrpSpPr>
        <p:grpSpPr>
          <a:xfrm rot="0">
            <a:off x="4458749" y="8495526"/>
            <a:ext cx="3333750" cy="476250"/>
            <a:chOff x="0" y="0"/>
            <a:chExt cx="878025" cy="125432"/>
          </a:xfrm>
        </p:grpSpPr>
        <p:sp>
          <p:nvSpPr>
            <p:cNvPr name="Freeform 18" id="18"/>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5B55C8"/>
            </a:solidFill>
          </p:spPr>
        </p:sp>
        <p:sp>
          <p:nvSpPr>
            <p:cNvPr name="TextBox 19" id="19"/>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General Assembly</a:t>
              </a:r>
            </a:p>
          </p:txBody>
        </p:sp>
      </p:grpSp>
      <p:grpSp>
        <p:nvGrpSpPr>
          <p:cNvPr name="Group 20" id="20"/>
          <p:cNvGrpSpPr/>
          <p:nvPr/>
        </p:nvGrpSpPr>
        <p:grpSpPr>
          <a:xfrm rot="0">
            <a:off x="12776347" y="8495526"/>
            <a:ext cx="3333750" cy="476250"/>
            <a:chOff x="0" y="0"/>
            <a:chExt cx="878025" cy="125432"/>
          </a:xfrm>
        </p:grpSpPr>
        <p:sp>
          <p:nvSpPr>
            <p:cNvPr name="Freeform 21" id="21"/>
            <p:cNvSpPr/>
            <p:nvPr/>
          </p:nvSpPr>
          <p:spPr>
            <a:xfrm flipH="false" flipV="false" rot="0">
              <a:off x="0" y="0"/>
              <a:ext cx="878025" cy="125432"/>
            </a:xfrm>
            <a:custGeom>
              <a:avLst/>
              <a:gdLst/>
              <a:ahLst/>
              <a:cxnLst/>
              <a:rect r="r" b="b" t="t" l="l"/>
              <a:pathLst>
                <a:path h="125432" w="878025">
                  <a:moveTo>
                    <a:pt x="0" y="0"/>
                  </a:moveTo>
                  <a:lnTo>
                    <a:pt x="878025" y="0"/>
                  </a:lnTo>
                  <a:lnTo>
                    <a:pt x="878025" y="125432"/>
                  </a:lnTo>
                  <a:lnTo>
                    <a:pt x="0" y="125432"/>
                  </a:lnTo>
                  <a:close/>
                </a:path>
              </a:pathLst>
            </a:custGeom>
            <a:solidFill>
              <a:srgbClr val="5B55C8"/>
            </a:solidFill>
          </p:spPr>
        </p:sp>
        <p:sp>
          <p:nvSpPr>
            <p:cNvPr name="TextBox 22" id="22"/>
            <p:cNvSpPr txBox="true"/>
            <p:nvPr/>
          </p:nvSpPr>
          <p:spPr>
            <a:xfrm>
              <a:off x="0" y="-47625"/>
              <a:ext cx="878025"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Peacekeepers</a:t>
              </a:r>
            </a:p>
          </p:txBody>
        </p:sp>
      </p:grpSp>
      <p:grpSp>
        <p:nvGrpSpPr>
          <p:cNvPr name="Group 23" id="23"/>
          <p:cNvGrpSpPr/>
          <p:nvPr/>
        </p:nvGrpSpPr>
        <p:grpSpPr>
          <a:xfrm rot="0">
            <a:off x="9076276" y="3952875"/>
            <a:ext cx="2381250" cy="238125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363371"/>
            </a:solidFill>
          </p:spPr>
        </p:sp>
        <p:sp>
          <p:nvSpPr>
            <p:cNvPr name="TextBox 25" id="25"/>
            <p:cNvSpPr txBox="true"/>
            <p:nvPr/>
          </p:nvSpPr>
          <p:spPr>
            <a:xfrm>
              <a:off x="0" y="-47625"/>
              <a:ext cx="812800" cy="860425"/>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How does the UN Promote International Justice?</a:t>
              </a:r>
            </a:p>
          </p:txBody>
        </p:sp>
      </p:grpSp>
      <p:sp>
        <p:nvSpPr>
          <p:cNvPr name="AutoShape 26" id="26"/>
          <p:cNvSpPr/>
          <p:nvPr/>
        </p:nvSpPr>
        <p:spPr>
          <a:xfrm>
            <a:off x="11457526" y="5143500"/>
            <a:ext cx="1073992" cy="0"/>
          </a:xfrm>
          <a:prstGeom prst="line">
            <a:avLst/>
          </a:prstGeom>
          <a:ln cap="flat" w="38100">
            <a:solidFill>
              <a:srgbClr val="7D14CF"/>
            </a:solidFill>
            <a:prstDash val="solid"/>
            <a:headEnd type="none" len="sm" w="sm"/>
            <a:tailEnd type="none" len="sm" w="sm"/>
          </a:ln>
        </p:spPr>
      </p:sp>
      <p:grpSp>
        <p:nvGrpSpPr>
          <p:cNvPr name="Group 27" id="27"/>
          <p:cNvGrpSpPr/>
          <p:nvPr/>
        </p:nvGrpSpPr>
        <p:grpSpPr>
          <a:xfrm rot="0">
            <a:off x="8600026" y="6919262"/>
            <a:ext cx="3333750" cy="952500"/>
            <a:chOff x="0" y="0"/>
            <a:chExt cx="856886" cy="244825"/>
          </a:xfrm>
        </p:grpSpPr>
        <p:sp>
          <p:nvSpPr>
            <p:cNvPr name="Freeform 28" id="28"/>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29" id="29"/>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Other ways the UN promotes justice:</a:t>
              </a:r>
            </a:p>
          </p:txBody>
        </p:sp>
      </p:grpSp>
      <p:grpSp>
        <p:nvGrpSpPr>
          <p:cNvPr name="Group 30" id="30"/>
          <p:cNvGrpSpPr/>
          <p:nvPr/>
        </p:nvGrpSpPr>
        <p:grpSpPr>
          <a:xfrm rot="0">
            <a:off x="12531518" y="4667250"/>
            <a:ext cx="3333750" cy="952500"/>
            <a:chOff x="0" y="0"/>
            <a:chExt cx="856886" cy="244825"/>
          </a:xfrm>
        </p:grpSpPr>
        <p:sp>
          <p:nvSpPr>
            <p:cNvPr name="Freeform 31" id="31"/>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2" id="32"/>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UN Office on Drugs and Crime</a:t>
              </a:r>
            </a:p>
          </p:txBody>
        </p:sp>
      </p:grpSp>
      <p:grpSp>
        <p:nvGrpSpPr>
          <p:cNvPr name="Group 33" id="33"/>
          <p:cNvGrpSpPr/>
          <p:nvPr/>
        </p:nvGrpSpPr>
        <p:grpSpPr>
          <a:xfrm rot="0">
            <a:off x="4463389" y="4707128"/>
            <a:ext cx="3333750" cy="952500"/>
            <a:chOff x="0" y="0"/>
            <a:chExt cx="856886" cy="244825"/>
          </a:xfrm>
        </p:grpSpPr>
        <p:sp>
          <p:nvSpPr>
            <p:cNvPr name="Freeform 34" id="34"/>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5" id="35"/>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International Criminal Tribunals</a:t>
              </a:r>
            </a:p>
          </p:txBody>
        </p:sp>
      </p:grpSp>
      <p:grpSp>
        <p:nvGrpSpPr>
          <p:cNvPr name="Group 36" id="36"/>
          <p:cNvGrpSpPr/>
          <p:nvPr/>
        </p:nvGrpSpPr>
        <p:grpSpPr>
          <a:xfrm rot="0">
            <a:off x="8621174" y="2064810"/>
            <a:ext cx="3333750" cy="952500"/>
            <a:chOff x="0" y="0"/>
            <a:chExt cx="856886" cy="244825"/>
          </a:xfrm>
        </p:grpSpPr>
        <p:sp>
          <p:nvSpPr>
            <p:cNvPr name="Freeform 37" id="37"/>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8" id="38"/>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International Court of Justice</a:t>
              </a:r>
            </a:p>
          </p:txBody>
        </p:sp>
      </p:grpSp>
      <p:grpSp>
        <p:nvGrpSpPr>
          <p:cNvPr name="Group 39" id="39"/>
          <p:cNvGrpSpPr/>
          <p:nvPr/>
        </p:nvGrpSpPr>
        <p:grpSpPr>
          <a:xfrm rot="0">
            <a:off x="1047750" y="2778488"/>
            <a:ext cx="3333750" cy="1174576"/>
            <a:chOff x="0" y="0"/>
            <a:chExt cx="878025" cy="309353"/>
          </a:xfrm>
        </p:grpSpPr>
        <p:sp>
          <p:nvSpPr>
            <p:cNvPr name="Freeform 40" id="40"/>
            <p:cNvSpPr/>
            <p:nvPr/>
          </p:nvSpPr>
          <p:spPr>
            <a:xfrm flipH="false" flipV="false" rot="0">
              <a:off x="0" y="0"/>
              <a:ext cx="878025" cy="309353"/>
            </a:xfrm>
            <a:custGeom>
              <a:avLst/>
              <a:gdLst/>
              <a:ahLst/>
              <a:cxnLst/>
              <a:rect r="r" b="b" t="t" l="l"/>
              <a:pathLst>
                <a:path h="309353" w="878025">
                  <a:moveTo>
                    <a:pt x="0" y="0"/>
                  </a:moveTo>
                  <a:lnTo>
                    <a:pt x="878025" y="0"/>
                  </a:lnTo>
                  <a:lnTo>
                    <a:pt x="878025" y="309353"/>
                  </a:lnTo>
                  <a:lnTo>
                    <a:pt x="0" y="309353"/>
                  </a:lnTo>
                  <a:close/>
                </a:path>
              </a:pathLst>
            </a:custGeom>
            <a:solidFill>
              <a:srgbClr val="5B55C8"/>
            </a:solidFill>
          </p:spPr>
        </p:sp>
        <p:sp>
          <p:nvSpPr>
            <p:cNvPr name="TextBox 41" id="41"/>
            <p:cNvSpPr txBox="true"/>
            <p:nvPr/>
          </p:nvSpPr>
          <p:spPr>
            <a:xfrm>
              <a:off x="0" y="-47625"/>
              <a:ext cx="878025" cy="356978"/>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International Criminal Tribunal for the former Yugoslavia (ICTY)</a:t>
              </a:r>
            </a:p>
          </p:txBody>
        </p:sp>
      </p:grpSp>
      <p:grpSp>
        <p:nvGrpSpPr>
          <p:cNvPr name="Group 42" id="42"/>
          <p:cNvGrpSpPr/>
          <p:nvPr/>
        </p:nvGrpSpPr>
        <p:grpSpPr>
          <a:xfrm rot="0">
            <a:off x="1047750" y="6257901"/>
            <a:ext cx="3333750" cy="1174576"/>
            <a:chOff x="0" y="0"/>
            <a:chExt cx="878025" cy="309353"/>
          </a:xfrm>
        </p:grpSpPr>
        <p:sp>
          <p:nvSpPr>
            <p:cNvPr name="Freeform 43" id="43"/>
            <p:cNvSpPr/>
            <p:nvPr/>
          </p:nvSpPr>
          <p:spPr>
            <a:xfrm flipH="false" flipV="false" rot="0">
              <a:off x="0" y="0"/>
              <a:ext cx="878025" cy="309353"/>
            </a:xfrm>
            <a:custGeom>
              <a:avLst/>
              <a:gdLst/>
              <a:ahLst/>
              <a:cxnLst/>
              <a:rect r="r" b="b" t="t" l="l"/>
              <a:pathLst>
                <a:path h="309353" w="878025">
                  <a:moveTo>
                    <a:pt x="0" y="0"/>
                  </a:moveTo>
                  <a:lnTo>
                    <a:pt x="878025" y="0"/>
                  </a:lnTo>
                  <a:lnTo>
                    <a:pt x="878025" y="309353"/>
                  </a:lnTo>
                  <a:lnTo>
                    <a:pt x="0" y="309353"/>
                  </a:lnTo>
                  <a:close/>
                </a:path>
              </a:pathLst>
            </a:custGeom>
            <a:solidFill>
              <a:srgbClr val="5B55C8"/>
            </a:solidFill>
          </p:spPr>
        </p:sp>
        <p:sp>
          <p:nvSpPr>
            <p:cNvPr name="TextBox 44" id="44"/>
            <p:cNvSpPr txBox="true"/>
            <p:nvPr/>
          </p:nvSpPr>
          <p:spPr>
            <a:xfrm>
              <a:off x="0" y="-47625"/>
              <a:ext cx="878025" cy="356978"/>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International Criminal Tribunal for Rwanda (ICTR)</a:t>
              </a:r>
            </a:p>
          </p:txBody>
        </p:sp>
      </p:grpSp>
      <p:sp>
        <p:nvSpPr>
          <p:cNvPr name="AutoShape 45" id="45"/>
          <p:cNvSpPr/>
          <p:nvPr/>
        </p:nvSpPr>
        <p:spPr>
          <a:xfrm>
            <a:off x="10266901" y="6334125"/>
            <a:ext cx="0" cy="585137"/>
          </a:xfrm>
          <a:prstGeom prst="line">
            <a:avLst/>
          </a:prstGeom>
          <a:ln cap="flat" w="38100">
            <a:solidFill>
              <a:srgbClr val="7D14CF"/>
            </a:solidFill>
            <a:prstDash val="solid"/>
            <a:headEnd type="none" len="sm" w="sm"/>
            <a:tailEnd type="none" len="sm" w="sm"/>
          </a:ln>
        </p:spPr>
      </p:sp>
      <p:sp>
        <p:nvSpPr>
          <p:cNvPr name="AutoShape 46" id="46"/>
          <p:cNvSpPr/>
          <p:nvPr/>
        </p:nvSpPr>
        <p:spPr>
          <a:xfrm flipH="true">
            <a:off x="10278743" y="3017310"/>
            <a:ext cx="9305" cy="935565"/>
          </a:xfrm>
          <a:prstGeom prst="line">
            <a:avLst/>
          </a:prstGeom>
          <a:ln cap="flat" w="38100">
            <a:solidFill>
              <a:srgbClr val="7D14CF"/>
            </a:solidFill>
            <a:prstDash val="solid"/>
            <a:headEnd type="none" len="sm" w="sm"/>
            <a:tailEnd type="none" len="sm" w="sm"/>
          </a:ln>
        </p:spPr>
      </p:sp>
      <p:sp>
        <p:nvSpPr>
          <p:cNvPr name="AutoShape 47" id="47"/>
          <p:cNvSpPr/>
          <p:nvPr/>
        </p:nvSpPr>
        <p:spPr>
          <a:xfrm>
            <a:off x="11933776" y="7834555"/>
            <a:ext cx="2509445" cy="660971"/>
          </a:xfrm>
          <a:prstGeom prst="line">
            <a:avLst/>
          </a:prstGeom>
          <a:ln cap="flat" w="38100">
            <a:solidFill>
              <a:srgbClr val="7D14CF"/>
            </a:solidFill>
            <a:prstDash val="solid"/>
            <a:headEnd type="none" len="sm" w="sm"/>
            <a:tailEnd type="none" len="sm" w="sm"/>
          </a:ln>
        </p:spPr>
      </p:sp>
      <p:sp>
        <p:nvSpPr>
          <p:cNvPr name="AutoShape 48" id="48"/>
          <p:cNvSpPr/>
          <p:nvPr/>
        </p:nvSpPr>
        <p:spPr>
          <a:xfrm>
            <a:off x="10274428" y="7871762"/>
            <a:ext cx="13621" cy="861890"/>
          </a:xfrm>
          <a:prstGeom prst="line">
            <a:avLst/>
          </a:prstGeom>
          <a:ln cap="flat" w="38100">
            <a:solidFill>
              <a:srgbClr val="7D14CF"/>
            </a:solidFill>
            <a:prstDash val="solid"/>
            <a:headEnd type="none" len="sm" w="sm"/>
            <a:tailEnd type="none" len="sm" w="sm"/>
          </a:ln>
        </p:spPr>
      </p:sp>
      <p:sp>
        <p:nvSpPr>
          <p:cNvPr name="AutoShape 49" id="49"/>
          <p:cNvSpPr/>
          <p:nvPr/>
        </p:nvSpPr>
        <p:spPr>
          <a:xfrm flipH="true">
            <a:off x="6125624" y="7395512"/>
            <a:ext cx="4141278" cy="1100015"/>
          </a:xfrm>
          <a:prstGeom prst="line">
            <a:avLst/>
          </a:prstGeom>
          <a:ln cap="flat" w="38100">
            <a:solidFill>
              <a:srgbClr val="7D14CF"/>
            </a:solidFill>
            <a:prstDash val="solid"/>
            <a:headEnd type="none" len="sm" w="sm"/>
            <a:tailEnd type="none" len="sm" w="sm"/>
          </a:ln>
        </p:spPr>
      </p:sp>
      <p:sp>
        <p:nvSpPr>
          <p:cNvPr name="AutoShape 50" id="50"/>
          <p:cNvSpPr/>
          <p:nvPr/>
        </p:nvSpPr>
        <p:spPr>
          <a:xfrm flipV="true">
            <a:off x="7797139" y="5154978"/>
            <a:ext cx="1279137" cy="12331"/>
          </a:xfrm>
          <a:prstGeom prst="line">
            <a:avLst/>
          </a:prstGeom>
          <a:ln cap="flat" w="38100">
            <a:solidFill>
              <a:srgbClr val="7D14CF"/>
            </a:solidFill>
            <a:prstDash val="solid"/>
            <a:headEnd type="none" len="sm" w="sm"/>
            <a:tailEnd type="none" len="sm" w="sm"/>
          </a:ln>
        </p:spPr>
      </p:sp>
      <p:sp>
        <p:nvSpPr>
          <p:cNvPr name="AutoShape 51" id="51"/>
          <p:cNvSpPr/>
          <p:nvPr/>
        </p:nvSpPr>
        <p:spPr>
          <a:xfrm>
            <a:off x="4381500" y="3365776"/>
            <a:ext cx="1748764" cy="1341351"/>
          </a:xfrm>
          <a:prstGeom prst="line">
            <a:avLst/>
          </a:prstGeom>
          <a:ln cap="flat" w="38100">
            <a:solidFill>
              <a:srgbClr val="7D14CF"/>
            </a:solidFill>
            <a:prstDash val="solid"/>
            <a:headEnd type="none" len="sm" w="sm"/>
            <a:tailEnd type="none" len="sm" w="sm"/>
          </a:ln>
        </p:spPr>
      </p:sp>
      <p:sp>
        <p:nvSpPr>
          <p:cNvPr name="AutoShape 52" id="52"/>
          <p:cNvSpPr/>
          <p:nvPr/>
        </p:nvSpPr>
        <p:spPr>
          <a:xfrm flipH="true">
            <a:off x="4381500" y="5183378"/>
            <a:ext cx="81889" cy="1661812"/>
          </a:xfrm>
          <a:prstGeom prst="line">
            <a:avLst/>
          </a:prstGeom>
          <a:ln cap="flat" w="38100">
            <a:solidFill>
              <a:srgbClr val="7D14CF"/>
            </a:solidFill>
            <a:prstDash val="solid"/>
            <a:headEnd type="none" len="sm" w="sm"/>
            <a:tailEnd type="none" len="sm" w="sm"/>
          </a:ln>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892300"/>
            <a:ext cx="10342293"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a:t>
            </a:r>
            <a:r>
              <a:rPr lang="en-US" sz="3000">
                <a:solidFill>
                  <a:srgbClr val="000000"/>
                </a:solidFill>
                <a:latin typeface="Arial Bold"/>
              </a:rPr>
              <a:t>International Court of Justice</a:t>
            </a:r>
            <a:r>
              <a:rPr lang="en-US" sz="3000">
                <a:solidFill>
                  <a:srgbClr val="000000"/>
                </a:solidFill>
                <a:latin typeface="Arial"/>
              </a:rPr>
              <a:t> was established in </a:t>
            </a:r>
            <a:r>
              <a:rPr lang="en-US" sz="3000">
                <a:solidFill>
                  <a:srgbClr val="000000"/>
                </a:solidFill>
                <a:latin typeface="Arial Bold"/>
              </a:rPr>
              <a:t>1945 </a:t>
            </a:r>
            <a:r>
              <a:rPr lang="en-US" sz="3000">
                <a:solidFill>
                  <a:srgbClr val="000000"/>
                </a:solidFill>
                <a:latin typeface="Arial"/>
              </a:rPr>
              <a:t>by the Charter of the United Nations. It is based in </a:t>
            </a:r>
            <a:r>
              <a:rPr lang="en-US" sz="3000">
                <a:solidFill>
                  <a:srgbClr val="000000"/>
                </a:solidFill>
                <a:latin typeface="Arial Bold"/>
              </a:rPr>
              <a:t>the Hague</a:t>
            </a:r>
            <a:r>
              <a:rPr lang="en-US" sz="3000">
                <a:solidFill>
                  <a:srgbClr val="000000"/>
                </a:solidFill>
                <a:latin typeface="Arial"/>
              </a:rPr>
              <a:t> in </a:t>
            </a:r>
            <a:r>
              <a:rPr lang="en-US" sz="3000">
                <a:solidFill>
                  <a:srgbClr val="000000"/>
                </a:solidFill>
                <a:latin typeface="Arial Bold"/>
              </a:rPr>
              <a:t>the Netherlands</a:t>
            </a:r>
            <a:r>
              <a:rPr lang="en-US" sz="3000">
                <a:solidFill>
                  <a:srgbClr val="000000"/>
                </a:solidFill>
                <a:latin typeface="Arial"/>
              </a:rPr>
              <a:t>. The court is made up of </a:t>
            </a:r>
            <a:r>
              <a:rPr lang="en-US" sz="3000">
                <a:solidFill>
                  <a:srgbClr val="000000"/>
                </a:solidFill>
                <a:latin typeface="Arial Bold"/>
              </a:rPr>
              <a:t>15 judges</a:t>
            </a:r>
            <a:r>
              <a:rPr lang="en-US" sz="3000">
                <a:solidFill>
                  <a:srgbClr val="000000"/>
                </a:solidFill>
                <a:latin typeface="Arial"/>
              </a:rPr>
              <a:t>. Each judge must be from a different nation. The General Assembly works with the Security Council to elect these judges.</a:t>
            </a:r>
          </a:p>
          <a:p>
            <a:pPr algn="just">
              <a:lnSpc>
                <a:spcPts val="4200"/>
              </a:lnSpc>
            </a:pPr>
            <a:r>
              <a:rPr lang="en-US" sz="3000">
                <a:solidFill>
                  <a:srgbClr val="000000"/>
                </a:solidFill>
                <a:latin typeface="Arial"/>
              </a:rPr>
              <a:t>The court settles </a:t>
            </a:r>
            <a:r>
              <a:rPr lang="en-US" sz="3000">
                <a:solidFill>
                  <a:srgbClr val="000000"/>
                </a:solidFill>
                <a:latin typeface="Arial Bold"/>
              </a:rPr>
              <a:t>disputes </a:t>
            </a:r>
            <a:r>
              <a:rPr lang="en-US" sz="3000">
                <a:solidFill>
                  <a:srgbClr val="000000"/>
                </a:solidFill>
                <a:latin typeface="Arial"/>
              </a:rPr>
              <a:t>submitted by UN Member States. The court can also give its opinion on </a:t>
            </a:r>
            <a:r>
              <a:rPr lang="en-US" sz="3000">
                <a:solidFill>
                  <a:srgbClr val="000000"/>
                </a:solidFill>
                <a:latin typeface="Arial Bold"/>
              </a:rPr>
              <a:t>legal questions</a:t>
            </a:r>
            <a:r>
              <a:rPr lang="en-US" sz="3000">
                <a:solidFill>
                  <a:srgbClr val="000000"/>
                </a:solidFill>
                <a:latin typeface="Arial"/>
              </a:rPr>
              <a:t> submitted by the United Nations. </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The International Court of Justice</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6" tooltip="https://twitter.com/MsStacyS"/>
              </a:rPr>
              <a:t>Stacy Stout</a:t>
            </a:r>
            <a:r>
              <a:rPr lang="en-US" sz="2200">
                <a:solidFill>
                  <a:srgbClr val="000000"/>
                </a:solidFill>
                <a:latin typeface="Arial"/>
              </a:rPr>
              <a:t> and </a:t>
            </a:r>
            <a:r>
              <a:rPr lang="en-US" sz="2200" u="sng">
                <a:solidFill>
                  <a:srgbClr val="000000"/>
                </a:solidFill>
                <a:latin typeface="Arial"/>
                <a:hlinkClick r:id="rId7" tooltip="https://twitter.com/histforall"/>
              </a:rPr>
              <a:t>Dermot Lucey</a:t>
            </a:r>
            <a:r>
              <a:rPr lang="en-US" sz="2200">
                <a:solidFill>
                  <a:srgbClr val="000000"/>
                </a:solidFill>
                <a:latin typeface="Arial"/>
              </a:rPr>
              <a:t> (</a:t>
            </a:r>
            <a:r>
              <a:rPr lang="en-US" sz="2200" u="sng">
                <a:solidFill>
                  <a:srgbClr val="000000"/>
                </a:solidFill>
                <a:latin typeface="Arial"/>
                <a:hlinkClick r:id="rId8" tooltip="https://www.gilleducation.ie/"/>
              </a:rPr>
              <a:t>Gill Education</a:t>
            </a:r>
            <a:r>
              <a:rPr lang="en-US" sz="2200">
                <a:solidFill>
                  <a:srgbClr val="000000"/>
                </a:solidFill>
                <a:latin typeface="Arial"/>
              </a:rPr>
              <a:t>)</a:t>
            </a:r>
          </a:p>
        </p:txBody>
      </p:sp>
      <p:sp>
        <p:nvSpPr>
          <p:cNvPr name="Freeform 15" id="15"/>
          <p:cNvSpPr/>
          <p:nvPr/>
        </p:nvSpPr>
        <p:spPr>
          <a:xfrm flipH="false" flipV="false" rot="0">
            <a:off x="11790093" y="2856650"/>
            <a:ext cx="4848562" cy="4573700"/>
          </a:xfrm>
          <a:custGeom>
            <a:avLst/>
            <a:gdLst/>
            <a:ahLst/>
            <a:cxnLst/>
            <a:rect r="r" b="b" t="t" l="l"/>
            <a:pathLst>
              <a:path h="4573700" w="4848562">
                <a:moveTo>
                  <a:pt x="0" y="0"/>
                </a:moveTo>
                <a:lnTo>
                  <a:pt x="4848562" y="0"/>
                </a:lnTo>
                <a:lnTo>
                  <a:pt x="4848562" y="4573700"/>
                </a:lnTo>
                <a:lnTo>
                  <a:pt x="0" y="4573700"/>
                </a:lnTo>
                <a:lnTo>
                  <a:pt x="0" y="0"/>
                </a:lnTo>
                <a:close/>
              </a:path>
            </a:pathLst>
          </a:custGeom>
          <a:blipFill>
            <a:blip r:embed="rId9"/>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Semi-Bold"/>
              </a:rPr>
              <a:t>International Criminal Tribunal for the former Yugoslavia (ICTY)</a:t>
            </a:r>
            <a:r>
              <a:rPr lang="en-US" sz="2500">
                <a:solidFill>
                  <a:srgbClr val="000000"/>
                </a:solidFill>
                <a:latin typeface="Arial"/>
              </a:rPr>
              <a:t> was established by the </a:t>
            </a:r>
            <a:r>
              <a:rPr lang="en-US" sz="2500">
                <a:solidFill>
                  <a:srgbClr val="000000"/>
                </a:solidFill>
                <a:latin typeface="Arial Semi-Bold"/>
              </a:rPr>
              <a:t>United Nations</a:t>
            </a:r>
            <a:r>
              <a:rPr lang="en-US" sz="2500">
                <a:solidFill>
                  <a:srgbClr val="000000"/>
                </a:solidFill>
                <a:latin typeface="Arial"/>
              </a:rPr>
              <a:t> in 1993. Its creation stemmed from the urgent need to address the grave atrocities committed during the conflicts that erupted following the disintegration of the former Yugoslavia in the early 1990s. Among these conflicts, the </a:t>
            </a:r>
            <a:r>
              <a:rPr lang="en-US" sz="2500">
                <a:solidFill>
                  <a:srgbClr val="000000"/>
                </a:solidFill>
                <a:latin typeface="Arial Semi-Bold"/>
              </a:rPr>
              <a:t>Bosnian War</a:t>
            </a:r>
            <a:r>
              <a:rPr lang="en-US" sz="2500">
                <a:solidFill>
                  <a:srgbClr val="000000"/>
                </a:solidFill>
                <a:latin typeface="Arial"/>
              </a:rPr>
              <a:t> (1992-1995) remains one of the most notorious, particularly due to the </a:t>
            </a:r>
            <a:r>
              <a:rPr lang="en-US" sz="2500">
                <a:solidFill>
                  <a:srgbClr val="000000"/>
                </a:solidFill>
                <a:latin typeface="Arial Semi-Bold"/>
              </a:rPr>
              <a:t>Bosnian genocide</a:t>
            </a:r>
            <a:r>
              <a:rPr lang="en-US" sz="2500">
                <a:solidFill>
                  <a:srgbClr val="000000"/>
                </a:solidFill>
                <a:latin typeface="Arial"/>
              </a:rPr>
              <a:t>.</a:t>
            </a:r>
          </a:p>
          <a:p>
            <a:pPr algn="just">
              <a:lnSpc>
                <a:spcPts val="3500"/>
              </a:lnSpc>
            </a:pPr>
            <a:r>
              <a:rPr lang="en-US" sz="2500">
                <a:solidFill>
                  <a:srgbClr val="000000"/>
                </a:solidFill>
                <a:latin typeface="Arial"/>
              </a:rPr>
              <a:t>During this period, </a:t>
            </a:r>
            <a:r>
              <a:rPr lang="en-US" sz="2500">
                <a:solidFill>
                  <a:srgbClr val="000000"/>
                </a:solidFill>
                <a:latin typeface="Arial Semi-Bold"/>
              </a:rPr>
              <a:t>Bosnian Serb forces</a:t>
            </a:r>
            <a:r>
              <a:rPr lang="en-US" sz="2500">
                <a:solidFill>
                  <a:srgbClr val="000000"/>
                </a:solidFill>
                <a:latin typeface="Arial"/>
              </a:rPr>
              <a:t>, which were supported by the </a:t>
            </a:r>
            <a:r>
              <a:rPr lang="en-US" sz="2500">
                <a:solidFill>
                  <a:srgbClr val="000000"/>
                </a:solidFill>
                <a:latin typeface="Arial Semi-Bold"/>
              </a:rPr>
              <a:t>Yugoslav army</a:t>
            </a:r>
            <a:r>
              <a:rPr lang="en-US" sz="2500">
                <a:solidFill>
                  <a:srgbClr val="000000"/>
                </a:solidFill>
                <a:latin typeface="Arial"/>
              </a:rPr>
              <a:t>, predominantly targeted </a:t>
            </a:r>
            <a:r>
              <a:rPr lang="en-US" sz="2500">
                <a:solidFill>
                  <a:srgbClr val="000000"/>
                </a:solidFill>
                <a:latin typeface="Arial Semi-Bold"/>
              </a:rPr>
              <a:t>Bosniak</a:t>
            </a:r>
            <a:r>
              <a:rPr lang="en-US" sz="2500">
                <a:solidFill>
                  <a:srgbClr val="000000"/>
                </a:solidFill>
                <a:latin typeface="Arial"/>
              </a:rPr>
              <a:t> (Bosnian Muslim) and Croatian civilians. It's estimated that around 100,000 individuals lost their lives from 1992 to 1995, with Bosniaks making up a staggering 80% of that total.</a:t>
            </a:r>
          </a:p>
          <a:p>
            <a:pPr algn="just">
              <a:lnSpc>
                <a:spcPts val="3500"/>
              </a:lnSpc>
            </a:pPr>
            <a:r>
              <a:rPr lang="en-US" sz="2500">
                <a:solidFill>
                  <a:srgbClr val="000000"/>
                </a:solidFill>
                <a:latin typeface="Arial"/>
              </a:rPr>
              <a:t>The primary function of the ICTY was to investigate and prosecute individuals for a range of serious crimes. These included </a:t>
            </a:r>
            <a:r>
              <a:rPr lang="en-US" sz="2500">
                <a:solidFill>
                  <a:srgbClr val="000000"/>
                </a:solidFill>
                <a:latin typeface="Arial Semi-Bold"/>
              </a:rPr>
              <a:t>genocide</a:t>
            </a:r>
            <a:r>
              <a:rPr lang="en-US" sz="2500">
                <a:solidFill>
                  <a:srgbClr val="000000"/>
                </a:solidFill>
                <a:latin typeface="Arial"/>
              </a:rPr>
              <a:t> and complicity in genocide, </a:t>
            </a:r>
            <a:r>
              <a:rPr lang="en-US" sz="2500">
                <a:solidFill>
                  <a:srgbClr val="000000"/>
                </a:solidFill>
                <a:latin typeface="Arial Semi-Bold"/>
              </a:rPr>
              <a:t>crimes against humanity</a:t>
            </a:r>
            <a:r>
              <a:rPr lang="en-US" sz="2500">
                <a:solidFill>
                  <a:srgbClr val="000000"/>
                </a:solidFill>
                <a:latin typeface="Arial"/>
              </a:rPr>
              <a:t>, grave breaches of the </a:t>
            </a:r>
            <a:r>
              <a:rPr lang="en-US" sz="2500">
                <a:solidFill>
                  <a:srgbClr val="000000"/>
                </a:solidFill>
                <a:latin typeface="Arial Semi-Bold"/>
              </a:rPr>
              <a:t>Geneva Conventions</a:t>
            </a:r>
            <a:r>
              <a:rPr lang="en-US" sz="2500">
                <a:solidFill>
                  <a:srgbClr val="000000"/>
                </a:solidFill>
                <a:latin typeface="Arial"/>
              </a:rPr>
              <a:t>, and violations of the laws or customs of war. Additionally, the tribunal aimed to promote reconciliation among the former Yugoslav states and bolster </a:t>
            </a:r>
            <a:r>
              <a:rPr lang="en-US" sz="2500">
                <a:solidFill>
                  <a:srgbClr val="000000"/>
                </a:solidFill>
                <a:latin typeface="Arial Semi-Bold"/>
              </a:rPr>
              <a:t>international jurisprudence</a:t>
            </a:r>
            <a:r>
              <a:rPr lang="en-US" sz="2500">
                <a:solidFill>
                  <a:srgbClr val="000000"/>
                </a:solidFill>
                <a:latin typeface="Arial"/>
              </a:rPr>
              <a:t> on genocide and other violations of international humanitarian law.</a:t>
            </a:r>
          </a:p>
          <a:p>
            <a:pPr algn="just">
              <a:lnSpc>
                <a:spcPts val="3500"/>
              </a:lnSpc>
            </a:pPr>
            <a:r>
              <a:rPr lang="en-US" sz="2500">
                <a:solidFill>
                  <a:srgbClr val="000000"/>
                </a:solidFill>
                <a:latin typeface="Arial"/>
              </a:rPr>
              <a:t>In its tenure, the Tribunal indicted 161 individuals. Out of those, ninety were sentenced. One of the most prominent figures brought before the ICTY was </a:t>
            </a:r>
            <a:r>
              <a:rPr lang="en-US" sz="2500">
                <a:solidFill>
                  <a:srgbClr val="000000"/>
                </a:solidFill>
                <a:latin typeface="Arial Semi-Bold"/>
              </a:rPr>
              <a:t>Ratko Mladić</a:t>
            </a:r>
            <a:r>
              <a:rPr lang="en-US" sz="2500">
                <a:solidFill>
                  <a:srgbClr val="000000"/>
                </a:solidFill>
                <a:latin typeface="Arial"/>
              </a:rPr>
              <a:t>, the former Commander of the </a:t>
            </a:r>
            <a:r>
              <a:rPr lang="en-US" sz="2500">
                <a:solidFill>
                  <a:srgbClr val="000000"/>
                </a:solidFill>
                <a:latin typeface="Arial Semi-Bold"/>
              </a:rPr>
              <a:t>Bosnian Serb Army</a:t>
            </a:r>
            <a:r>
              <a:rPr lang="en-US" sz="2500">
                <a:solidFill>
                  <a:srgbClr val="000000"/>
                </a:solidFill>
                <a:latin typeface="Arial"/>
              </a:rPr>
              <a:t>. Mladić faced a guilty verdict on 10 charges, which included his involvement in the </a:t>
            </a:r>
            <a:r>
              <a:rPr lang="en-US" sz="2500">
                <a:solidFill>
                  <a:srgbClr val="000000"/>
                </a:solidFill>
                <a:latin typeface="Arial Semi-Bold"/>
              </a:rPr>
              <a:t>genocide in Srebrenica</a:t>
            </a:r>
            <a:r>
              <a:rPr lang="en-US" sz="2500">
                <a:solidFill>
                  <a:srgbClr val="000000"/>
                </a:solidFill>
                <a:latin typeface="Arial"/>
              </a:rPr>
              <a:t>, where over 7,000 Bosniak men and boys were mercilessly executed. He was subsequently sentenced to life imprisonment.</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International Criminal Tribunal: ICTY</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3044842" y="5972174"/>
            <a:ext cx="3753137" cy="3753137"/>
          </a:xfrm>
          <a:custGeom>
            <a:avLst/>
            <a:gdLst/>
            <a:ahLst/>
            <a:cxnLst/>
            <a:rect r="r" b="b" t="t" l="l"/>
            <a:pathLst>
              <a:path h="3753137" w="3753137">
                <a:moveTo>
                  <a:pt x="0" y="0"/>
                </a:moveTo>
                <a:lnTo>
                  <a:pt x="3753137" y="0"/>
                </a:lnTo>
                <a:lnTo>
                  <a:pt x="3753137" y="3753137"/>
                </a:lnTo>
                <a:lnTo>
                  <a:pt x="0" y="3753137"/>
                </a:lnTo>
                <a:lnTo>
                  <a:pt x="0" y="0"/>
                </a:lnTo>
                <a:close/>
              </a:path>
            </a:pathLst>
          </a:custGeom>
          <a:blipFill>
            <a:blip r:embed="rId6"/>
            <a:stretch>
              <a:fillRect l="0" t="0" r="0" b="0"/>
            </a:stretch>
          </a:blipFill>
        </p:spPr>
      </p:sp>
      <p:sp>
        <p:nvSpPr>
          <p:cNvPr name="TextBox 11" id="11"/>
          <p:cNvSpPr txBox="true"/>
          <p:nvPr/>
        </p:nvSpPr>
        <p:spPr>
          <a:xfrm rot="0">
            <a:off x="1028700" y="1911350"/>
            <a:ext cx="15609955" cy="39846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As of today, while significant progress has been made in the region, tensions and issues persist. </a:t>
            </a:r>
            <a:r>
              <a:rPr lang="en-US" sz="2500">
                <a:solidFill>
                  <a:srgbClr val="000000"/>
                </a:solidFill>
                <a:latin typeface="Arial Semi-Bold"/>
              </a:rPr>
              <a:t>Serbia</a:t>
            </a:r>
            <a:r>
              <a:rPr lang="en-US" sz="2500">
                <a:solidFill>
                  <a:srgbClr val="000000"/>
                </a:solidFill>
                <a:latin typeface="Arial"/>
              </a:rPr>
              <a:t>, for example, still does not recognize </a:t>
            </a:r>
            <a:r>
              <a:rPr lang="en-US" sz="2500">
                <a:solidFill>
                  <a:srgbClr val="000000"/>
                </a:solidFill>
                <a:latin typeface="Arial Semi-Bold"/>
              </a:rPr>
              <a:t>Kosovo's independence</a:t>
            </a:r>
            <a:r>
              <a:rPr lang="en-US" sz="2500">
                <a:solidFill>
                  <a:srgbClr val="000000"/>
                </a:solidFill>
                <a:latin typeface="Arial"/>
              </a:rPr>
              <a:t>, declared in 2008. The legacy of the Yugoslavian Wars and the ICTY's operations continue to have had a lasting impact on </a:t>
            </a:r>
            <a:r>
              <a:rPr lang="en-US" sz="2500">
                <a:solidFill>
                  <a:srgbClr val="000000"/>
                </a:solidFill>
                <a:latin typeface="Arial Semi-Bold"/>
              </a:rPr>
              <a:t>international law</a:t>
            </a:r>
            <a:r>
              <a:rPr lang="en-US" sz="2500">
                <a:solidFill>
                  <a:srgbClr val="000000"/>
                </a:solidFill>
                <a:latin typeface="Arial"/>
              </a:rPr>
              <a:t> and geopolitics of the region. It marked the first occasion since the </a:t>
            </a:r>
            <a:r>
              <a:rPr lang="en-US" sz="2500">
                <a:solidFill>
                  <a:srgbClr val="000000"/>
                </a:solidFill>
                <a:latin typeface="Arial Semi-Bold"/>
              </a:rPr>
              <a:t>Nuremberg</a:t>
            </a:r>
            <a:r>
              <a:rPr lang="en-US" sz="2500">
                <a:solidFill>
                  <a:srgbClr val="000000"/>
                </a:solidFill>
                <a:latin typeface="Arial"/>
              </a:rPr>
              <a:t> and </a:t>
            </a:r>
            <a:r>
              <a:rPr lang="en-US" sz="2500">
                <a:solidFill>
                  <a:srgbClr val="000000"/>
                </a:solidFill>
                <a:latin typeface="Arial Semi-Bold"/>
              </a:rPr>
              <a:t>Tokyo Tribunals</a:t>
            </a:r>
            <a:r>
              <a:rPr lang="en-US" sz="2500">
                <a:solidFill>
                  <a:srgbClr val="000000"/>
                </a:solidFill>
                <a:latin typeface="Arial"/>
              </a:rPr>
              <a:t> where international leaders were held accountable and prosecuted for </a:t>
            </a:r>
            <a:r>
              <a:rPr lang="en-US" sz="2500">
                <a:solidFill>
                  <a:srgbClr val="000000"/>
                </a:solidFill>
                <a:latin typeface="Arial Semi-Bold"/>
              </a:rPr>
              <a:t>war crimes</a:t>
            </a:r>
            <a:r>
              <a:rPr lang="en-US" sz="2500">
                <a:solidFill>
                  <a:srgbClr val="000000"/>
                </a:solidFill>
                <a:latin typeface="Arial"/>
              </a:rPr>
              <a:t> and other egregious violations. This groundbreaking tribunal set the stage for other international judiciaries, such as the </a:t>
            </a:r>
            <a:r>
              <a:rPr lang="en-US" sz="2500">
                <a:solidFill>
                  <a:srgbClr val="000000"/>
                </a:solidFill>
                <a:latin typeface="Arial Semi-Bold"/>
              </a:rPr>
              <a:t>International Criminal Tribunal for Rwanda (ICTR)</a:t>
            </a:r>
            <a:r>
              <a:rPr lang="en-US" sz="2500">
                <a:solidFill>
                  <a:srgbClr val="000000"/>
                </a:solidFill>
                <a:latin typeface="Arial"/>
              </a:rPr>
              <a:t> and the </a:t>
            </a:r>
            <a:r>
              <a:rPr lang="en-US" sz="2500">
                <a:solidFill>
                  <a:srgbClr val="000000"/>
                </a:solidFill>
                <a:latin typeface="Arial Semi-Bold"/>
              </a:rPr>
              <a:t>International Criminal Court (ICC)</a:t>
            </a:r>
            <a:r>
              <a:rPr lang="en-US" sz="2500">
                <a:solidFill>
                  <a:srgbClr val="000000"/>
                </a:solidFill>
                <a:latin typeface="Arial"/>
              </a:rPr>
              <a:t>. While the ICTY formally concluded its activities in 2017, its residual functions, including those concerning trials, appeals, witness protection, and sentence supervision, transitioned to the </a:t>
            </a:r>
            <a:r>
              <a:rPr lang="en-US" sz="2500">
                <a:solidFill>
                  <a:srgbClr val="000000"/>
                </a:solidFill>
                <a:latin typeface="Arial Semi-Bold"/>
              </a:rPr>
              <a:t>Mechanism for International Criminal Tribunals (MICT)</a:t>
            </a:r>
            <a:r>
              <a:rPr lang="en-US" sz="2500">
                <a:solidFill>
                  <a:srgbClr val="000000"/>
                </a:solidFill>
                <a:latin typeface="Arial"/>
              </a:rPr>
              <a:t>.</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International Criminal Tribunal: ICTY</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5" id="15"/>
          <p:cNvSpPr/>
          <p:nvPr/>
        </p:nvSpPr>
        <p:spPr>
          <a:xfrm flipH="false" flipV="false" rot="0">
            <a:off x="685800" y="8165592"/>
            <a:ext cx="1905000" cy="1285875"/>
          </a:xfrm>
          <a:custGeom>
            <a:avLst/>
            <a:gdLst/>
            <a:ahLst/>
            <a:cxnLst/>
            <a:rect r="r" b="b" t="t" l="l"/>
            <a:pathLst>
              <a:path h="1285875" w="1905000">
                <a:moveTo>
                  <a:pt x="0" y="0"/>
                </a:moveTo>
                <a:lnTo>
                  <a:pt x="1905000" y="0"/>
                </a:lnTo>
                <a:lnTo>
                  <a:pt x="1905000" y="1285875"/>
                </a:lnTo>
                <a:lnTo>
                  <a:pt x="0" y="12858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2799467" y="8165592"/>
            <a:ext cx="1905000" cy="1209675"/>
          </a:xfrm>
          <a:custGeom>
            <a:avLst/>
            <a:gdLst/>
            <a:ahLst/>
            <a:cxnLst/>
            <a:rect r="r" b="b" t="t" l="l"/>
            <a:pathLst>
              <a:path h="1209675" w="1905000">
                <a:moveTo>
                  <a:pt x="0" y="0"/>
                </a:moveTo>
                <a:lnTo>
                  <a:pt x="1905000" y="0"/>
                </a:lnTo>
                <a:lnTo>
                  <a:pt x="1905000" y="1209675"/>
                </a:lnTo>
                <a:lnTo>
                  <a:pt x="0" y="1209675"/>
                </a:lnTo>
                <a:lnTo>
                  <a:pt x="0" y="0"/>
                </a:lnTo>
                <a:close/>
              </a:path>
            </a:pathLst>
          </a:custGeom>
          <a:blipFill>
            <a:blip r:embed="rId9"/>
            <a:stretch>
              <a:fillRect l="0" t="0" r="0" b="0"/>
            </a:stretch>
          </a:blipFill>
        </p:spPr>
      </p:sp>
      <p:sp>
        <p:nvSpPr>
          <p:cNvPr name="Freeform 17" id="17"/>
          <p:cNvSpPr/>
          <p:nvPr/>
        </p:nvSpPr>
        <p:spPr>
          <a:xfrm flipH="false" flipV="false" rot="0">
            <a:off x="685800" y="6097080"/>
            <a:ext cx="1905000" cy="1266825"/>
          </a:xfrm>
          <a:custGeom>
            <a:avLst/>
            <a:gdLst/>
            <a:ahLst/>
            <a:cxnLst/>
            <a:rect r="r" b="b" t="t" l="l"/>
            <a:pathLst>
              <a:path h="1266825" w="1905000">
                <a:moveTo>
                  <a:pt x="0" y="0"/>
                </a:moveTo>
                <a:lnTo>
                  <a:pt x="1905000" y="0"/>
                </a:lnTo>
                <a:lnTo>
                  <a:pt x="1905000" y="1266825"/>
                </a:lnTo>
                <a:lnTo>
                  <a:pt x="0" y="12668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2799467" y="6129227"/>
            <a:ext cx="1905000" cy="1202531"/>
          </a:xfrm>
          <a:custGeom>
            <a:avLst/>
            <a:gdLst/>
            <a:ahLst/>
            <a:cxnLst/>
            <a:rect r="r" b="b" t="t" l="l"/>
            <a:pathLst>
              <a:path h="1202531" w="1905000">
                <a:moveTo>
                  <a:pt x="0" y="0"/>
                </a:moveTo>
                <a:lnTo>
                  <a:pt x="1905000" y="0"/>
                </a:lnTo>
                <a:lnTo>
                  <a:pt x="1905000" y="1202532"/>
                </a:lnTo>
                <a:lnTo>
                  <a:pt x="0" y="120253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4913135" y="8132255"/>
            <a:ext cx="1905000" cy="1276350"/>
          </a:xfrm>
          <a:custGeom>
            <a:avLst/>
            <a:gdLst/>
            <a:ahLst/>
            <a:cxnLst/>
            <a:rect r="r" b="b" t="t" l="l"/>
            <a:pathLst>
              <a:path h="1276350" w="1905000">
                <a:moveTo>
                  <a:pt x="0" y="0"/>
                </a:moveTo>
                <a:lnTo>
                  <a:pt x="1905000" y="0"/>
                </a:lnTo>
                <a:lnTo>
                  <a:pt x="1905000" y="1276350"/>
                </a:lnTo>
                <a:lnTo>
                  <a:pt x="0" y="127635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0" id="20"/>
          <p:cNvSpPr/>
          <p:nvPr/>
        </p:nvSpPr>
        <p:spPr>
          <a:xfrm flipH="false" flipV="false" rot="0">
            <a:off x="9505333" y="6982111"/>
            <a:ext cx="1905000" cy="1183481"/>
          </a:xfrm>
          <a:custGeom>
            <a:avLst/>
            <a:gdLst/>
            <a:ahLst/>
            <a:cxnLst/>
            <a:rect r="r" b="b" t="t" l="l"/>
            <a:pathLst>
              <a:path h="1183481" w="1905000">
                <a:moveTo>
                  <a:pt x="0" y="0"/>
                </a:moveTo>
                <a:lnTo>
                  <a:pt x="1905000" y="0"/>
                </a:lnTo>
                <a:lnTo>
                  <a:pt x="1905000" y="1183481"/>
                </a:lnTo>
                <a:lnTo>
                  <a:pt x="0" y="118348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1" id="21"/>
          <p:cNvSpPr/>
          <p:nvPr/>
        </p:nvSpPr>
        <p:spPr>
          <a:xfrm flipH="false" flipV="false" rot="0">
            <a:off x="7078784" y="6178043"/>
            <a:ext cx="1905000" cy="1185862"/>
          </a:xfrm>
          <a:custGeom>
            <a:avLst/>
            <a:gdLst/>
            <a:ahLst/>
            <a:cxnLst/>
            <a:rect r="r" b="b" t="t" l="l"/>
            <a:pathLst>
              <a:path h="1185862" w="1905000">
                <a:moveTo>
                  <a:pt x="0" y="0"/>
                </a:moveTo>
                <a:lnTo>
                  <a:pt x="1905000" y="0"/>
                </a:lnTo>
                <a:lnTo>
                  <a:pt x="1905000" y="1185862"/>
                </a:lnTo>
                <a:lnTo>
                  <a:pt x="0" y="118586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2" id="22"/>
          <p:cNvSpPr/>
          <p:nvPr/>
        </p:nvSpPr>
        <p:spPr>
          <a:xfrm flipH="false" flipV="false" rot="0">
            <a:off x="4914017" y="6093905"/>
            <a:ext cx="1905000" cy="1270000"/>
          </a:xfrm>
          <a:custGeom>
            <a:avLst/>
            <a:gdLst/>
            <a:ahLst/>
            <a:cxnLst/>
            <a:rect r="r" b="b" t="t" l="l"/>
            <a:pathLst>
              <a:path h="1270000" w="1905000">
                <a:moveTo>
                  <a:pt x="0" y="0"/>
                </a:moveTo>
                <a:lnTo>
                  <a:pt x="1905000" y="0"/>
                </a:lnTo>
                <a:lnTo>
                  <a:pt x="1905000" y="1270000"/>
                </a:lnTo>
                <a:lnTo>
                  <a:pt x="0" y="12700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3" id="23"/>
          <p:cNvSpPr/>
          <p:nvPr/>
        </p:nvSpPr>
        <p:spPr>
          <a:xfrm flipH="false" flipV="false" rot="0">
            <a:off x="7027685" y="8132255"/>
            <a:ext cx="1905000" cy="1123950"/>
          </a:xfrm>
          <a:custGeom>
            <a:avLst/>
            <a:gdLst/>
            <a:ahLst/>
            <a:cxnLst/>
            <a:rect r="r" b="b" t="t" l="l"/>
            <a:pathLst>
              <a:path h="1123950" w="1905000">
                <a:moveTo>
                  <a:pt x="0" y="0"/>
                </a:moveTo>
                <a:lnTo>
                  <a:pt x="1905000" y="0"/>
                </a:lnTo>
                <a:lnTo>
                  <a:pt x="1905000" y="1123950"/>
                </a:lnTo>
                <a:lnTo>
                  <a:pt x="0" y="1123950"/>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TextBox 24" id="24"/>
          <p:cNvSpPr txBox="true"/>
          <p:nvPr/>
        </p:nvSpPr>
        <p:spPr>
          <a:xfrm rot="0">
            <a:off x="684917" y="9365742"/>
            <a:ext cx="1905000" cy="739774"/>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Bosnia and Herzegovina</a:t>
            </a:r>
          </a:p>
        </p:txBody>
      </p:sp>
      <p:sp>
        <p:nvSpPr>
          <p:cNvPr name="TextBox 25" id="25"/>
          <p:cNvSpPr txBox="true"/>
          <p:nvPr/>
        </p:nvSpPr>
        <p:spPr>
          <a:xfrm rot="0">
            <a:off x="2799467" y="9365742"/>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Kosovo</a:t>
            </a:r>
          </a:p>
        </p:txBody>
      </p:sp>
      <p:sp>
        <p:nvSpPr>
          <p:cNvPr name="TextBox 26" id="26"/>
          <p:cNvSpPr txBox="true"/>
          <p:nvPr/>
        </p:nvSpPr>
        <p:spPr>
          <a:xfrm rot="0">
            <a:off x="4913135" y="9365742"/>
            <a:ext cx="1905000" cy="739774"/>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Flag of Vojvodina</a:t>
            </a:r>
          </a:p>
        </p:txBody>
      </p:sp>
      <p:sp>
        <p:nvSpPr>
          <p:cNvPr name="TextBox 27" id="27"/>
          <p:cNvSpPr txBox="true"/>
          <p:nvPr/>
        </p:nvSpPr>
        <p:spPr>
          <a:xfrm rot="0">
            <a:off x="7027685" y="9365742"/>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Slovenia</a:t>
            </a:r>
          </a:p>
        </p:txBody>
      </p:sp>
      <p:sp>
        <p:nvSpPr>
          <p:cNvPr name="TextBox 28" id="28"/>
          <p:cNvSpPr txBox="true"/>
          <p:nvPr/>
        </p:nvSpPr>
        <p:spPr>
          <a:xfrm rot="0">
            <a:off x="685800" y="7354380"/>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Macedonia</a:t>
            </a:r>
          </a:p>
        </p:txBody>
      </p:sp>
      <p:sp>
        <p:nvSpPr>
          <p:cNvPr name="TextBox 29" id="29"/>
          <p:cNvSpPr txBox="true"/>
          <p:nvPr/>
        </p:nvSpPr>
        <p:spPr>
          <a:xfrm rot="0">
            <a:off x="2800350" y="7354380"/>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Montenegro</a:t>
            </a:r>
          </a:p>
        </p:txBody>
      </p:sp>
      <p:sp>
        <p:nvSpPr>
          <p:cNvPr name="TextBox 30" id="30"/>
          <p:cNvSpPr txBox="true"/>
          <p:nvPr/>
        </p:nvSpPr>
        <p:spPr>
          <a:xfrm rot="0">
            <a:off x="4914017" y="7354380"/>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Croatia</a:t>
            </a:r>
          </a:p>
        </p:txBody>
      </p:sp>
      <p:sp>
        <p:nvSpPr>
          <p:cNvPr name="TextBox 31" id="31"/>
          <p:cNvSpPr txBox="true"/>
          <p:nvPr/>
        </p:nvSpPr>
        <p:spPr>
          <a:xfrm rot="0">
            <a:off x="7078784" y="7354380"/>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Serbia</a:t>
            </a:r>
          </a:p>
        </p:txBody>
      </p:sp>
      <p:sp>
        <p:nvSpPr>
          <p:cNvPr name="TextBox 32" id="32"/>
          <p:cNvSpPr txBox="true"/>
          <p:nvPr/>
        </p:nvSpPr>
        <p:spPr>
          <a:xfrm rot="0">
            <a:off x="9505333" y="8281480"/>
            <a:ext cx="1905000" cy="387349"/>
          </a:xfrm>
          <a:prstGeom prst="rect">
            <a:avLst/>
          </a:prstGeom>
        </p:spPr>
        <p:txBody>
          <a:bodyPr anchor="t" rtlCol="false" tIns="0" lIns="0" bIns="0" rIns="0">
            <a:spAutoFit/>
          </a:bodyPr>
          <a:lstStyle/>
          <a:p>
            <a:pPr algn="ctr">
              <a:lnSpc>
                <a:spcPts val="2800"/>
              </a:lnSpc>
            </a:pPr>
            <a:r>
              <a:rPr lang="en-US" sz="2000">
                <a:solidFill>
                  <a:srgbClr val="000000"/>
                </a:solidFill>
                <a:latin typeface="Arial"/>
              </a:rPr>
              <a:t>Yugoslavia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Learning Outcomes</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3.12 EVALUATE</a:t>
            </a:r>
            <a:r>
              <a:rPr lang="en-US" sz="3000">
                <a:solidFill>
                  <a:srgbClr val="000000"/>
                </a:solidFill>
                <a:latin typeface="Arial"/>
              </a:rPr>
              <a:t> the role of a movement or organisation, such as the European Union or United Nations, in promoting international cooperation, justice and human rights</a:t>
            </a:r>
          </a:p>
          <a:p>
            <a:pPr algn="l">
              <a:lnSpc>
                <a:spcPts val="4200"/>
              </a:lnSpc>
            </a:pPr>
            <a:r>
              <a:rPr lang="en-US" sz="3000">
                <a:solidFill>
                  <a:srgbClr val="000000"/>
                </a:solidFill>
                <a:latin typeface="Arial Bold"/>
              </a:rPr>
              <a:t>2.13 ANALYSE</a:t>
            </a:r>
            <a:r>
              <a:rPr lang="en-US" sz="3000">
                <a:solidFill>
                  <a:srgbClr val="000000"/>
                </a:solidFill>
                <a:latin typeface="Arial"/>
              </a:rPr>
              <a:t> the evolution and development of Ireland’s links with Europe.</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1028700" y="1505236"/>
          <a:ext cx="15613669" cy="7624762"/>
        </p:xfrm>
        <a:graphic>
          <a:graphicData uri="http://schemas.openxmlformats.org/drawingml/2006/table">
            <a:tbl>
              <a:tblPr/>
              <a:tblGrid>
                <a:gridCol w="757508"/>
                <a:gridCol w="2922291"/>
                <a:gridCol w="3363265"/>
                <a:gridCol w="3503575"/>
                <a:gridCol w="5067029"/>
              </a:tblGrid>
              <a:tr h="401303">
                <a:tc>
                  <a:txBody>
                    <a:bodyPr anchor="t" rtlCol="false"/>
                    <a:lstStyle/>
                    <a:p>
                      <a:pPr algn="ctr">
                        <a:lnSpc>
                          <a:spcPts val="2100"/>
                        </a:lnSpc>
                        <a:defRPr/>
                      </a:pPr>
                      <a:r>
                        <a:rPr lang="en-US" sz="1500">
                          <a:solidFill>
                            <a:srgbClr val="000000"/>
                          </a:solidFill>
                          <a:latin typeface="Arial Bold"/>
                        </a:rPr>
                        <a:t>Year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Bold"/>
                        </a:rPr>
                        <a:t>Conflict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Bold"/>
                        </a:rPr>
                        <a:t>Dates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Bold"/>
                        </a:rPr>
                        <a:t>Duration</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Bold"/>
                        </a:rPr>
                        <a:t>Event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1991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Slovenian War of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27 June – 7 July 1991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1 week and 3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Slovenia and Croatia declare independence from Yugoslavia. Ten-Day War in Slovenia.</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401303">
                <a:tc>
                  <a:txBody>
                    <a:bodyPr anchor="t" rtlCol="false"/>
                    <a:lstStyle/>
                    <a:p>
                      <a:pPr algn="ctr">
                        <a:lnSpc>
                          <a:spcPts val="2100"/>
                        </a:lnSpc>
                        <a:defRPr/>
                      </a:pP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Croatian War of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31 March 1991 – 12 November 1995</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4 years, 7 months, 1 week and 5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Croatian War of Independence begins.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Macedonian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1991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Largely peaceful</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The Republic of Macedonia (today North Macedonia) declares independence.</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1992</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Bosnian War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6 April 1992 – 14 December 1995</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3 years, 8 months, 1 week and 6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Bosnia and Herzegovina declare independence. Bosnian War begins. UNPROFOR dispatched to the region.</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401303">
                <a:tc>
                  <a:txBody>
                    <a:bodyPr anchor="t" rtlCol="false"/>
                    <a:lstStyle/>
                    <a:p>
                      <a:pPr algn="ctr">
                        <a:lnSpc>
                          <a:spcPts val="2100"/>
                        </a:lnSpc>
                        <a:defRPr/>
                      </a:pPr>
                      <a:r>
                        <a:rPr lang="en-US" sz="1500">
                          <a:solidFill>
                            <a:srgbClr val="000000"/>
                          </a:solidFill>
                          <a:latin typeface="Arial Bold"/>
                        </a:rPr>
                        <a:t>1993</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Bosnian War intensifies, especially the Siege of Sarajevo.</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1994</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NATO becomes more involved, particularly through airstrikes against Bosnian Serb positions.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1995</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Insurgency in Kosovo</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27 May 1995 – 27 February 1998</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2 years and 9 months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Srebrenica massacre occurs. Operation Storm is launched. Dayton Agreement is signed.</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401303">
                <a:tc>
                  <a:txBody>
                    <a:bodyPr anchor="t" rtlCol="false"/>
                    <a:lstStyle/>
                    <a:p>
                      <a:pPr algn="ctr">
                        <a:lnSpc>
                          <a:spcPts val="2100"/>
                        </a:lnSpc>
                        <a:defRPr/>
                      </a:pPr>
                      <a:r>
                        <a:rPr lang="en-US" sz="1500">
                          <a:solidFill>
                            <a:srgbClr val="000000"/>
                          </a:solidFill>
                          <a:latin typeface="Arial Bold"/>
                        </a:rPr>
                        <a:t>1996</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Peace largely holds in Bosnia.</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1998</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Kosovo War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28 February 1998 – 11 June 1999</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1 year, 3 months and 2 weeks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Kosovo War begins as conflict between the KLA and Yugoslav forces.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1999</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Insurgency in the Preševo Valley</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12 June 1999 – 1 June 2001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1 year, 11 months, 2 weeks and 6 days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NATO launches an aerial campaign against Yugoslavia. Kumanovo Agreement is signed. UNMIK is established.</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2000</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Political changes in Yugoslavia, Milošević is ousted from power.</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r h="668839">
                <a:tc>
                  <a:txBody>
                    <a:bodyPr anchor="t" rtlCol="false"/>
                    <a:lstStyle/>
                    <a:p>
                      <a:pPr algn="ctr">
                        <a:lnSpc>
                          <a:spcPts val="2100"/>
                        </a:lnSpc>
                        <a:defRPr/>
                      </a:pPr>
                      <a:r>
                        <a:rPr lang="en-US" sz="1500">
                          <a:solidFill>
                            <a:srgbClr val="000000"/>
                          </a:solidFill>
                          <a:latin typeface="Arial Bold"/>
                        </a:rPr>
                        <a:t>2001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Bold"/>
                        </a:rPr>
                        <a:t>Insurgency in Macedonia</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22 January – 12 November 2001</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9 months and 3 weeks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c>
                  <a:txBody>
                    <a:bodyPr anchor="t" rtlCol="false"/>
                    <a:lstStyle/>
                    <a:p>
                      <a:pPr algn="l">
                        <a:lnSpc>
                          <a:spcPts val="2100"/>
                        </a:lnSpc>
                        <a:defRPr/>
                      </a:pPr>
                      <a:r>
                        <a:rPr lang="en-US" sz="1500">
                          <a:solidFill>
                            <a:srgbClr val="000000"/>
                          </a:solidFill>
                          <a:latin typeface="Arial"/>
                        </a:rPr>
                        <a:t>Insurgency in Macedonia; clashes between ethnic Albanians and Macedonian forces.</a:t>
                      </a:r>
                      <a:endParaRPr lang="en-US" sz="1100"/>
                    </a:p>
                  </a:txBody>
                  <a:tcPr marL="47625" marR="47625" marT="47625" marB="47625" anchor="ctr">
                    <a:lnL cmpd="sng" algn="ctr" cap="flat" w="23812">
                      <a:solidFill>
                        <a:srgbClr val="000000"/>
                      </a:solidFill>
                      <a:prstDash val="solid"/>
                      <a:round/>
                      <a:headEnd type="none" w="med" len="med"/>
                      <a:tailEnd type="none" w="med" len="med"/>
                    </a:lnL>
                    <a:lnR cmpd="sng" algn="ctr" cap="flat" w="23812">
                      <a:solidFill>
                        <a:srgbClr val="000000"/>
                      </a:solidFill>
                      <a:prstDash val="solid"/>
                      <a:round/>
                      <a:headEnd type="none" w="med" len="med"/>
                      <a:tailEnd type="none" w="med" len="med"/>
                    </a:lnR>
                    <a:lnT cmpd="sng" algn="ctr" cap="flat" w="23812">
                      <a:solidFill>
                        <a:srgbClr val="000000"/>
                      </a:solidFill>
                      <a:prstDash val="solid"/>
                      <a:round/>
                      <a:headEnd type="none" w="med" len="med"/>
                      <a:tailEnd type="none" w="med" len="med"/>
                    </a:lnT>
                    <a:lnB cmpd="sng" algn="ctr" cap="flat" w="23812">
                      <a:solidFill>
                        <a:srgbClr val="000000"/>
                      </a:solidFill>
                      <a:prstDash val="solid"/>
                      <a:round/>
                      <a:headEnd type="none" w="med" len="med"/>
                      <a:tailEnd type="none" w="med" len="med"/>
                    </a:lnB>
                  </a:tcPr>
                </a:tc>
              </a:tr>
            </a:tbl>
          </a:graphicData>
        </a:graphic>
      </p:graphicFrame>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18126" y="260636"/>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Timeline of the Yugoslavian Wars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2303822" y="1505236"/>
          <a:ext cx="13680356" cy="7924800"/>
        </p:xfrm>
        <a:graphic>
          <a:graphicData uri="http://schemas.openxmlformats.org/drawingml/2006/table">
            <a:tbl>
              <a:tblPr/>
              <a:tblGrid>
                <a:gridCol w="3629171"/>
                <a:gridCol w="3195779"/>
                <a:gridCol w="6855406"/>
              </a:tblGrid>
              <a:tr h="400531">
                <a:tc>
                  <a:txBody>
                    <a:bodyPr anchor="t" rtlCol="false"/>
                    <a:lstStyle/>
                    <a:p>
                      <a:pPr algn="ctr">
                        <a:lnSpc>
                          <a:spcPts val="2099"/>
                        </a:lnSpc>
                        <a:defRPr/>
                      </a:pPr>
                      <a:r>
                        <a:rPr lang="en-US" sz="1499">
                          <a:solidFill>
                            <a:srgbClr val="000000"/>
                          </a:solidFill>
                          <a:latin typeface="Arial Bold"/>
                        </a:rPr>
                        <a:t>Conflict/Aspect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ctr">
                        <a:lnSpc>
                          <a:spcPts val="2099"/>
                        </a:lnSpc>
                        <a:defRPr/>
                      </a:pPr>
                      <a:r>
                        <a:rPr lang="en-US" sz="1499">
                          <a:solidFill>
                            <a:srgbClr val="000000"/>
                          </a:solidFill>
                          <a:latin typeface="Arial Bold"/>
                        </a:rPr>
                        <a:t>Total Estimated Deaths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ctr">
                        <a:lnSpc>
                          <a:spcPts val="2099"/>
                        </a:lnSpc>
                        <a:defRPr/>
                      </a:pPr>
                      <a:r>
                        <a:rPr lang="en-US" sz="1499">
                          <a:solidFill>
                            <a:srgbClr val="000000"/>
                          </a:solidFill>
                          <a:latin typeface="Arial Bold"/>
                        </a:rPr>
                        <a:t>Breakdown</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General Estimates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Between 130,000-140,000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gridSpan="3">
                  <a:txBody>
                    <a:bodyPr anchor="t" rtlCol="false"/>
                    <a:lstStyle/>
                    <a:p>
                      <a:pPr algn="ctr">
                        <a:lnSpc>
                          <a:spcPts val="2099"/>
                        </a:lnSpc>
                        <a:defRPr/>
                      </a:pPr>
                      <a:r>
                        <a:rPr lang="en-US" sz="1499">
                          <a:solidFill>
                            <a:srgbClr val="000000"/>
                          </a:solidFill>
                          <a:latin typeface="Arial Bold"/>
                        </a:rPr>
                        <a:t>By Region/Conflict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a:solidFill>
                            <a:srgbClr val="000000"/>
                          </a:solidFill>
                          <a:latin typeface="Arial Bold"/>
                        </a:rPr>
                        <a:t>By Region/Conflict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a:solidFill>
                            <a:srgbClr val="000000"/>
                          </a:solidFill>
                          <a:latin typeface="Arial Bold"/>
                        </a:rPr>
                        <a:t>By Region/Conflict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Slovenian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70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658016">
                <a:tc>
                  <a:txBody>
                    <a:bodyPr anchor="t" rtlCol="false"/>
                    <a:lstStyle/>
                    <a:p>
                      <a:pPr algn="l">
                        <a:lnSpc>
                          <a:spcPts val="2099"/>
                        </a:lnSpc>
                        <a:defRPr/>
                      </a:pPr>
                      <a:r>
                        <a:rPr lang="en-US" sz="1499">
                          <a:solidFill>
                            <a:srgbClr val="000000"/>
                          </a:solidFill>
                          <a:latin typeface="Arial"/>
                        </a:rPr>
                        <a:t>Croatian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22,000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15,000 Croats</a:t>
                      </a:r>
                      <a:endParaRPr lang="en-US" sz="1100"/>
                    </a:p>
                    <a:p>
                      <a:pPr algn="l">
                        <a:lnSpc>
                          <a:spcPts val="2099"/>
                        </a:lnSpc>
                      </a:pPr>
                      <a:r>
                        <a:rPr lang="en-US" sz="1499">
                          <a:solidFill>
                            <a:srgbClr val="000000"/>
                          </a:solidFill>
                          <a:latin typeface="Arial"/>
                        </a:rPr>
                        <a:t>7,000 Serbs</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915500">
                <a:tc>
                  <a:txBody>
                    <a:bodyPr anchor="t" rtlCol="false"/>
                    <a:lstStyle/>
                    <a:p>
                      <a:pPr algn="l">
                        <a:lnSpc>
                          <a:spcPts val="2099"/>
                        </a:lnSpc>
                        <a:defRPr/>
                      </a:pPr>
                      <a:r>
                        <a:rPr lang="en-US" sz="1499">
                          <a:solidFill>
                            <a:srgbClr val="000000"/>
                          </a:solidFill>
                          <a:latin typeface="Arial"/>
                        </a:rPr>
                        <a:t>Bosnian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97,207 - 102,622</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64,036 Bosniaks (65%)</a:t>
                      </a:r>
                      <a:endParaRPr lang="en-US" sz="1100"/>
                    </a:p>
                    <a:p>
                      <a:pPr algn="l">
                        <a:lnSpc>
                          <a:spcPts val="2099"/>
                        </a:lnSpc>
                      </a:pPr>
                      <a:r>
                        <a:rPr lang="en-US" sz="1499">
                          <a:solidFill>
                            <a:srgbClr val="000000"/>
                          </a:solidFill>
                          <a:latin typeface="Arial"/>
                        </a:rPr>
                        <a:t>24,905 Serbs (25%)</a:t>
                      </a:r>
                    </a:p>
                    <a:p>
                      <a:pPr algn="l">
                        <a:lnSpc>
                          <a:spcPts val="2099"/>
                        </a:lnSpc>
                      </a:pPr>
                      <a:r>
                        <a:rPr lang="en-US" sz="1499">
                          <a:solidFill>
                            <a:srgbClr val="000000"/>
                          </a:solidFill>
                          <a:latin typeface="Arial"/>
                        </a:rPr>
                        <a:t>7,788 Croats (8%)</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Siege of Sarajevo</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14,000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658016">
                <a:tc>
                  <a:txBody>
                    <a:bodyPr anchor="t" rtlCol="false"/>
                    <a:lstStyle/>
                    <a:p>
                      <a:pPr algn="l">
                        <a:lnSpc>
                          <a:spcPts val="2099"/>
                        </a:lnSpc>
                        <a:defRPr/>
                      </a:pPr>
                      <a:r>
                        <a:rPr lang="en-US" sz="1499">
                          <a:solidFill>
                            <a:srgbClr val="000000"/>
                          </a:solidFill>
                          <a:latin typeface="Arial"/>
                        </a:rPr>
                        <a:t>Kosovo Conflict</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13,535</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10,812 Albanians (80%)</a:t>
                      </a:r>
                      <a:endParaRPr lang="en-US" sz="1100"/>
                    </a:p>
                    <a:p>
                      <a:pPr algn="l">
                        <a:lnSpc>
                          <a:spcPts val="2099"/>
                        </a:lnSpc>
                      </a:pPr>
                      <a:r>
                        <a:rPr lang="en-US" sz="1499">
                          <a:solidFill>
                            <a:srgbClr val="000000"/>
                          </a:solidFill>
                          <a:latin typeface="Arial"/>
                        </a:rPr>
                        <a:t>2,197 Serbs (16%)</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gridSpan="3">
                  <a:txBody>
                    <a:bodyPr anchor="t" rtlCol="false"/>
                    <a:lstStyle/>
                    <a:p>
                      <a:pPr algn="ctr">
                        <a:lnSpc>
                          <a:spcPts val="2099"/>
                        </a:lnSpc>
                        <a:defRPr/>
                      </a:pPr>
                      <a:r>
                        <a:rPr lang="en-US" sz="1499">
                          <a:solidFill>
                            <a:srgbClr val="000000"/>
                          </a:solidFill>
                          <a:latin typeface="Arial Bold"/>
                        </a:rPr>
                        <a:t>Specific Groups &amp; Incidents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a:solidFill>
                            <a:srgbClr val="000000"/>
                          </a:solidFill>
                          <a:latin typeface="Arial Bold"/>
                        </a:rPr>
                        <a:t>Specific Groups &amp; Incidents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hMerge="true">
                  <a:txBody>
                    <a:bodyPr anchor="t" rtlCol="false"/>
                    <a:lstStyle/>
                    <a:p>
                      <a:pPr algn="ctr">
                        <a:lnSpc>
                          <a:spcPts val="2099"/>
                        </a:lnSpc>
                        <a:defRPr/>
                      </a:pPr>
                      <a:r>
                        <a:rPr lang="en-US" sz="1499">
                          <a:solidFill>
                            <a:srgbClr val="000000"/>
                          </a:solidFill>
                          <a:latin typeface="Arial Bold"/>
                        </a:rPr>
                        <a:t>Specific Groups &amp; Incidents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Bosniaks Total Deaths (Bosnian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64,036</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Represents over 3% of the entire Bosniak ethnic group</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Srebrenica Massacre (July 1995)</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7,000-8,000</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Bosniak male mortality rate reached 33%</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Bosniak Civilian Fatalities (Bosnian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Not specified</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Share among all civilian fatalities: ~83%, rising to almost 95% in Eastern Bosnia</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400531">
                <a:tc>
                  <a:txBody>
                    <a:bodyPr anchor="t" rtlCol="false"/>
                    <a:lstStyle/>
                    <a:p>
                      <a:pPr algn="l">
                        <a:lnSpc>
                          <a:spcPts val="2099"/>
                        </a:lnSpc>
                        <a:defRPr/>
                      </a:pPr>
                      <a:r>
                        <a:rPr lang="en-US" sz="1499">
                          <a:solidFill>
                            <a:srgbClr val="000000"/>
                          </a:solidFill>
                          <a:latin typeface="Arial"/>
                        </a:rPr>
                        <a:t>Croatian Civilian Fatalities (Croatian War)</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Not specified</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43.4% of the total Croatian casualties were civilians</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r h="1687954">
                <a:tc>
                  <a:txBody>
                    <a:bodyPr anchor="t" rtlCol="false"/>
                    <a:lstStyle/>
                    <a:p>
                      <a:pPr algn="l">
                        <a:lnSpc>
                          <a:spcPts val="2099"/>
                        </a:lnSpc>
                        <a:defRPr/>
                      </a:pPr>
                      <a:r>
                        <a:rPr lang="en-US" sz="1499">
                          <a:solidFill>
                            <a:srgbClr val="000000"/>
                          </a:solidFill>
                          <a:latin typeface="Arial"/>
                        </a:rPr>
                        <a:t>NATO's Operation Allied Force (1999)</a:t>
                      </a:r>
                      <a:endParaRPr lang="en-US" sz="1100"/>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l">
                        <a:lnSpc>
                          <a:spcPts val="2099"/>
                        </a:lnSpc>
                        <a:defRPr/>
                      </a:pPr>
                      <a:r>
                        <a:rPr lang="en-US" sz="1499">
                          <a:solidFill>
                            <a:srgbClr val="000000"/>
                          </a:solidFill>
                          <a:latin typeface="Arial"/>
                        </a:rPr>
                        <a:t>Debated numbers </a:t>
                      </a:r>
                      <a:endParaRPr lang="en-US" sz="1100"/>
                    </a:p>
                    <a:p>
                      <a:pPr algn="l">
                        <a:lnSpc>
                          <a:spcPts val="2099"/>
                        </a:lnSpc>
                      </a:pPr>
                      <a:r>
                        <a:rPr lang="en-US" sz="1499">
                          <a:solidFill>
                            <a:srgbClr val="000000"/>
                          </a:solidFill>
                          <a:latin typeface="Arial"/>
                        </a:rPr>
                        <a:t>Yugoslav official figures: 3,500</a:t>
                      </a:r>
                    </a:p>
                    <a:p>
                      <a:pPr algn="l">
                        <a:lnSpc>
                          <a:spcPts val="2099"/>
                        </a:lnSpc>
                      </a:pPr>
                      <a:r>
                        <a:rPr lang="en-US" sz="1499">
                          <a:solidFill>
                            <a:srgbClr val="000000"/>
                          </a:solidFill>
                          <a:latin typeface="Arial"/>
                        </a:rPr>
                        <a:t>Human Rights Watch: 1,600 approx.</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c>
                  <a:txBody>
                    <a:bodyPr anchor="t" rtlCol="false"/>
                    <a:lstStyle/>
                    <a:p>
                      <a:pPr algn="ctr">
                        <a:lnSpc>
                          <a:spcPts val="2099"/>
                        </a:lnSpc>
                        <a:defRPr/>
                      </a:pPr>
                      <a:r>
                        <a:rPr lang="en-US" sz="1499">
                          <a:solidFill>
                            <a:srgbClr val="000000"/>
                          </a:solidFill>
                          <a:latin typeface="Arial"/>
                        </a:rPr>
                        <a:t>Yugoslav Figures</a:t>
                      </a:r>
                      <a:endParaRPr lang="en-US" sz="1100"/>
                    </a:p>
                    <a:p>
                      <a:pPr algn="l">
                        <a:lnSpc>
                          <a:spcPts val="2099"/>
                        </a:lnSpc>
                      </a:pPr>
                      <a:r>
                        <a:rPr lang="en-US" sz="1499">
                          <a:solidFill>
                            <a:srgbClr val="000000"/>
                          </a:solidFill>
                          <a:latin typeface="Arial"/>
                        </a:rPr>
                        <a:t>1,000 soldiers</a:t>
                      </a:r>
                    </a:p>
                    <a:p>
                      <a:pPr algn="l">
                        <a:lnSpc>
                          <a:spcPts val="2099"/>
                        </a:lnSpc>
                      </a:pPr>
                      <a:r>
                        <a:rPr lang="en-US" sz="1499">
                          <a:solidFill>
                            <a:srgbClr val="000000"/>
                          </a:solidFill>
                          <a:latin typeface="Arial"/>
                        </a:rPr>
                        <a:t>1,200-2,500 civilians</a:t>
                      </a:r>
                    </a:p>
                    <a:p>
                      <a:pPr algn="ctr">
                        <a:lnSpc>
                          <a:spcPts val="2099"/>
                        </a:lnSpc>
                      </a:pPr>
                      <a:r>
                        <a:rPr lang="en-US" sz="1499">
                          <a:solidFill>
                            <a:srgbClr val="000000"/>
                          </a:solidFill>
                          <a:latin typeface="Arial"/>
                        </a:rPr>
                        <a:t>Human Rights Watch Figures</a:t>
                      </a:r>
                    </a:p>
                    <a:p>
                      <a:pPr algn="l">
                        <a:lnSpc>
                          <a:spcPts val="2099"/>
                        </a:lnSpc>
                      </a:pPr>
                      <a:r>
                        <a:rPr lang="en-US" sz="1499">
                          <a:solidFill>
                            <a:srgbClr val="000000"/>
                          </a:solidFill>
                          <a:latin typeface="Arial"/>
                        </a:rPr>
                        <a:t>Less than 1,000 soldiers</a:t>
                      </a:r>
                    </a:p>
                    <a:p>
                      <a:pPr algn="l">
                        <a:lnSpc>
                          <a:spcPts val="2099"/>
                        </a:lnSpc>
                      </a:pPr>
                      <a:r>
                        <a:rPr lang="en-US" sz="1499">
                          <a:solidFill>
                            <a:srgbClr val="000000"/>
                          </a:solidFill>
                          <a:latin typeface="Arial"/>
                        </a:rPr>
                        <a:t>500-600 civilians</a:t>
                      </a:r>
                    </a:p>
                  </a:txBody>
                  <a:tcPr marL="57150" marR="57150" marT="57150" marB="57150" anchor="ctr">
                    <a:lnL cmpd="sng" algn="ctr" cap="flat" w="9525">
                      <a:solidFill>
                        <a:srgbClr val="363371"/>
                      </a:solidFill>
                      <a:prstDash val="solid"/>
                      <a:round/>
                      <a:headEnd type="none" w="med" len="med"/>
                      <a:tailEnd type="none" w="med" len="med"/>
                    </a:lnL>
                    <a:lnR cmpd="sng" algn="ctr" cap="flat" w="9525">
                      <a:solidFill>
                        <a:srgbClr val="363371"/>
                      </a:solidFill>
                      <a:prstDash val="solid"/>
                      <a:round/>
                      <a:headEnd type="none" w="med" len="med"/>
                      <a:tailEnd type="none" w="med" len="med"/>
                    </a:lnR>
                    <a:lnT cmpd="sng" algn="ctr" cap="flat" w="9525">
                      <a:solidFill>
                        <a:srgbClr val="363371"/>
                      </a:solidFill>
                      <a:prstDash val="solid"/>
                      <a:round/>
                      <a:headEnd type="none" w="med" len="med"/>
                      <a:tailEnd type="none" w="med" len="med"/>
                    </a:lnT>
                    <a:lnB cmpd="sng" algn="ctr" cap="flat" w="9525">
                      <a:solidFill>
                        <a:srgbClr val="363371"/>
                      </a:solidFill>
                      <a:prstDash val="solid"/>
                      <a:round/>
                      <a:headEnd type="none" w="med" len="med"/>
                      <a:tailEnd type="none" w="med" len="med"/>
                    </a:lnB>
                  </a:tcPr>
                </a:tc>
              </a:tr>
            </a:tbl>
          </a:graphicData>
        </a:graphic>
      </p:graphicFrame>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1018126" y="260636"/>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Timeline of the Yugoslavian Wars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0">
            <a:off x="1028700" y="1911350"/>
            <a:ext cx="1560995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Semi-Bold"/>
              </a:rPr>
              <a:t>International Criminal Tribunal for Rwanda (ICTR)</a:t>
            </a:r>
            <a:r>
              <a:rPr lang="en-US" sz="2500">
                <a:solidFill>
                  <a:srgbClr val="000000"/>
                </a:solidFill>
                <a:latin typeface="Arial"/>
              </a:rPr>
              <a:t> was a groundbreaking judicial body instituted by the </a:t>
            </a:r>
            <a:r>
              <a:rPr lang="en-US" sz="2500">
                <a:solidFill>
                  <a:srgbClr val="000000"/>
                </a:solidFill>
                <a:latin typeface="Arial Semi-Bold"/>
              </a:rPr>
              <a:t>United Nations</a:t>
            </a:r>
            <a:r>
              <a:rPr lang="en-US" sz="2500">
                <a:solidFill>
                  <a:srgbClr val="000000"/>
                </a:solidFill>
                <a:latin typeface="Arial"/>
              </a:rPr>
              <a:t> in 1994. Its establishment was in response to the heinous crimes committed during the Rwandan genocide, which saw the systematic extermination of the Tutsi population by the ethnic Hutu majority.</a:t>
            </a:r>
          </a:p>
          <a:p>
            <a:pPr algn="just">
              <a:lnSpc>
                <a:spcPts val="3500"/>
              </a:lnSpc>
            </a:pPr>
            <a:r>
              <a:rPr lang="en-US" sz="2500">
                <a:solidFill>
                  <a:srgbClr val="000000"/>
                </a:solidFill>
                <a:latin typeface="Arial"/>
              </a:rPr>
              <a:t>The </a:t>
            </a:r>
            <a:r>
              <a:rPr lang="en-US" sz="2500">
                <a:solidFill>
                  <a:srgbClr val="000000"/>
                </a:solidFill>
                <a:latin typeface="Arial Semi-Bold"/>
              </a:rPr>
              <a:t>Rwandan genocide</a:t>
            </a:r>
            <a:r>
              <a:rPr lang="en-US" sz="2500">
                <a:solidFill>
                  <a:srgbClr val="000000"/>
                </a:solidFill>
                <a:latin typeface="Arial"/>
              </a:rPr>
              <a:t> began in April 1994 and lasted roughly 100 days. Triggered by the assassination of the Rwandan President Juvénal Habyarimana, a Hutu, the violence escalated rapidly, leading to widespread slaughter. In this period, it's estimated that between 500,000 and 1,000,000 Tutsis and moderate Hutus were brutally killed, largely at the hands of organized gangs and local militias known as the "Interahamwe."</a:t>
            </a:r>
          </a:p>
          <a:p>
            <a:pPr algn="just">
              <a:lnSpc>
                <a:spcPts val="3500"/>
              </a:lnSpc>
            </a:pPr>
            <a:r>
              <a:rPr lang="en-US" sz="2500">
                <a:solidFill>
                  <a:srgbClr val="000000"/>
                </a:solidFill>
                <a:latin typeface="Arial"/>
              </a:rPr>
              <a:t>The primary objective of the ICTR was to prosecute individuals responsible for heinous acts, such as </a:t>
            </a:r>
            <a:r>
              <a:rPr lang="en-US" sz="2500">
                <a:solidFill>
                  <a:srgbClr val="000000"/>
                </a:solidFill>
                <a:latin typeface="Arial Semi-Bold"/>
              </a:rPr>
              <a:t>genocide</a:t>
            </a:r>
            <a:r>
              <a:rPr lang="en-US" sz="2500">
                <a:solidFill>
                  <a:srgbClr val="000000"/>
                </a:solidFill>
                <a:latin typeface="Arial"/>
              </a:rPr>
              <a:t>, </a:t>
            </a:r>
            <a:r>
              <a:rPr lang="en-US" sz="2500">
                <a:solidFill>
                  <a:srgbClr val="000000"/>
                </a:solidFill>
                <a:latin typeface="Arial Semi-Bold"/>
              </a:rPr>
              <a:t>crimes against humanity</a:t>
            </a:r>
            <a:r>
              <a:rPr lang="en-US" sz="2500">
                <a:solidFill>
                  <a:srgbClr val="000000"/>
                </a:solidFill>
                <a:latin typeface="Arial"/>
              </a:rPr>
              <a:t>, and violations of international humanitarian law. The Tribunal was not restricted only to the genocide but also looked into crimes committed by the Rwandan Patriotic Front (RPF), the Tutsi-led rebel group.</a:t>
            </a:r>
          </a:p>
          <a:p>
            <a:pPr algn="just">
              <a:lnSpc>
                <a:spcPts val="3500"/>
              </a:lnSpc>
            </a:pPr>
            <a:r>
              <a:rPr lang="en-US" sz="2500">
                <a:solidFill>
                  <a:srgbClr val="000000"/>
                </a:solidFill>
                <a:latin typeface="Arial"/>
              </a:rPr>
              <a:t>Over its operation, the ICTR indicted 93 individuals, of which notable figures include Jean Kambanda, Rwanda's Prime Minister during the genocide, who became the first head of government to be convicted of genocide. Another significant figure is Colonel Théoneste Bagosora, deemed to be the mastermind behind much of the killing.</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International Criminal Tribunal: ICTR</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2626022" y="4657724"/>
            <a:ext cx="4892228" cy="4600576"/>
          </a:xfrm>
          <a:custGeom>
            <a:avLst/>
            <a:gdLst/>
            <a:ahLst/>
            <a:cxnLst/>
            <a:rect r="r" b="b" t="t" l="l"/>
            <a:pathLst>
              <a:path h="4600576" w="4892228">
                <a:moveTo>
                  <a:pt x="0" y="0"/>
                </a:moveTo>
                <a:lnTo>
                  <a:pt x="4892228" y="0"/>
                </a:lnTo>
                <a:lnTo>
                  <a:pt x="4892228" y="4600576"/>
                </a:lnTo>
                <a:lnTo>
                  <a:pt x="0" y="4600576"/>
                </a:lnTo>
                <a:lnTo>
                  <a:pt x="0" y="0"/>
                </a:lnTo>
                <a:close/>
              </a:path>
            </a:pathLst>
          </a:custGeom>
          <a:blipFill>
            <a:blip r:embed="rId6"/>
            <a:stretch>
              <a:fillRect l="0" t="0" r="0" b="0"/>
            </a:stretch>
          </a:blipFill>
        </p:spPr>
      </p:sp>
      <p:sp>
        <p:nvSpPr>
          <p:cNvPr name="TextBox 11" id="11"/>
          <p:cNvSpPr txBox="true"/>
          <p:nvPr/>
        </p:nvSpPr>
        <p:spPr>
          <a:xfrm rot="0">
            <a:off x="1028700" y="1911350"/>
            <a:ext cx="15609955" cy="26701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ICTR has had a profound impact on </a:t>
            </a:r>
            <a:r>
              <a:rPr lang="en-US" sz="2500">
                <a:solidFill>
                  <a:srgbClr val="000000"/>
                </a:solidFill>
                <a:latin typeface="Arial Semi-Bold"/>
              </a:rPr>
              <a:t>international criminal justice</a:t>
            </a:r>
            <a:r>
              <a:rPr lang="en-US" sz="2500">
                <a:solidFill>
                  <a:srgbClr val="000000"/>
                </a:solidFill>
                <a:latin typeface="Arial"/>
              </a:rPr>
              <a:t>. As with its counterpart for the former Yugoslavia, the ICTR set important precedents. Notably, it was the first international tribunal to define rape in international criminal law and recognize rape as a means of perpetrating genocide.</a:t>
            </a:r>
          </a:p>
          <a:p>
            <a:pPr algn="just">
              <a:lnSpc>
                <a:spcPts val="3500"/>
              </a:lnSpc>
            </a:pPr>
            <a:r>
              <a:rPr lang="en-US" sz="2500">
                <a:solidFill>
                  <a:srgbClr val="000000"/>
                </a:solidFill>
                <a:latin typeface="Arial"/>
              </a:rPr>
              <a:t>The Tribunal officially concluded its work in 2015, and its functions were taken over by the </a:t>
            </a:r>
            <a:r>
              <a:rPr lang="en-US" sz="2500">
                <a:solidFill>
                  <a:srgbClr val="000000"/>
                </a:solidFill>
                <a:latin typeface="Arial Semi-Bold"/>
              </a:rPr>
              <a:t>Mechanism for International Criminal Tribunals (MICT)</a:t>
            </a:r>
            <a:r>
              <a:rPr lang="en-US" sz="2500">
                <a:solidFill>
                  <a:srgbClr val="000000"/>
                </a:solidFill>
                <a:latin typeface="Arial"/>
              </a:rPr>
              <a:t>, the same body that now oversees the residual functions of the ICTY.</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The International Criminal Tribunal: ICTR</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5" id="15"/>
          <p:cNvSpPr/>
          <p:nvPr/>
        </p:nvSpPr>
        <p:spPr>
          <a:xfrm flipH="false" flipV="false" rot="0">
            <a:off x="9536261" y="4657724"/>
            <a:ext cx="6905179" cy="4600576"/>
          </a:xfrm>
          <a:custGeom>
            <a:avLst/>
            <a:gdLst/>
            <a:ahLst/>
            <a:cxnLst/>
            <a:rect r="r" b="b" t="t" l="l"/>
            <a:pathLst>
              <a:path h="4600576" w="6905179">
                <a:moveTo>
                  <a:pt x="0" y="0"/>
                </a:moveTo>
                <a:lnTo>
                  <a:pt x="6905179" y="0"/>
                </a:lnTo>
                <a:lnTo>
                  <a:pt x="6905179" y="4600576"/>
                </a:lnTo>
                <a:lnTo>
                  <a:pt x="0" y="46005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685800" y="220442"/>
          <a:ext cx="16253460" cy="3701415"/>
        </p:xfrm>
        <a:graphic>
          <a:graphicData uri="http://schemas.openxmlformats.org/drawingml/2006/table">
            <a:tbl>
              <a:tblPr/>
              <a:tblGrid>
                <a:gridCol w="4992488"/>
                <a:gridCol w="11260972"/>
              </a:tblGrid>
              <a:tr h="923910">
                <a:tc gridSpan="2">
                  <a:txBody>
                    <a:bodyPr anchor="t" rtlCol="false"/>
                    <a:lstStyle/>
                    <a:p>
                      <a:pPr algn="ctr">
                        <a:lnSpc>
                          <a:spcPts val="6300"/>
                        </a:lnSpc>
                        <a:defRPr/>
                      </a:pPr>
                      <a:r>
                        <a:rPr lang="en-US" sz="4500">
                          <a:solidFill>
                            <a:srgbClr val="FFFFFF"/>
                          </a:solidFill>
                          <a:latin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6300"/>
                        </a:lnSpc>
                        <a:defRPr/>
                      </a:pPr>
                      <a:r>
                        <a:rPr lang="en-US" sz="4500">
                          <a:solidFill>
                            <a:srgbClr val="FFFFFF"/>
                          </a:solidFill>
                          <a:latin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808421">
                <a:tc>
                  <a:txBody>
                    <a:bodyPr anchor="t" rtlCol="false"/>
                    <a:lstStyle/>
                    <a:p>
                      <a:pPr algn="just">
                        <a:lnSpc>
                          <a:spcPts val="2800"/>
                        </a:lnSpc>
                        <a:defRPr/>
                      </a:pPr>
                      <a:r>
                        <a:rPr lang="en-US" sz="2000">
                          <a:solidFill>
                            <a:srgbClr val="000000"/>
                          </a:solidFill>
                          <a:latin typeface="Arial Bold"/>
                        </a:rPr>
                        <a:t>General Assembly</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In the 1960s, the assembly suspended the South African delegation for violating Security Council resolutions and international laws.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1164512">
                <a:tc>
                  <a:txBody>
                    <a:bodyPr anchor="t" rtlCol="false"/>
                    <a:lstStyle/>
                    <a:p>
                      <a:pPr algn="just">
                        <a:lnSpc>
                          <a:spcPts val="2800"/>
                        </a:lnSpc>
                        <a:defRPr/>
                      </a:pPr>
                      <a:r>
                        <a:rPr lang="en-US" sz="2000">
                          <a:solidFill>
                            <a:srgbClr val="000000"/>
                          </a:solidFill>
                          <a:latin typeface="Arial Bold"/>
                        </a:rPr>
                        <a:t>UN Security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Many Security Council missions include strengthening the rule of law.</a:t>
                      </a:r>
                      <a:endParaRPr lang="en-US" sz="1100"/>
                    </a:p>
                    <a:p>
                      <a:pPr algn="just">
                        <a:lnSpc>
                          <a:spcPts val="2800"/>
                        </a:lnSpc>
                      </a:pPr>
                      <a:r>
                        <a:rPr lang="en-US" sz="2000">
                          <a:solidFill>
                            <a:srgbClr val="000000"/>
                          </a:solidFill>
                          <a:latin typeface="Arial"/>
                        </a:rPr>
                        <a:t>The Security Council can decide when and where Peacekeepers should be deployed. Many peacekeeping missioning promote justice. </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4572">
                <a:tc>
                  <a:txBody>
                    <a:bodyPr anchor="t" rtlCol="false"/>
                    <a:lstStyle/>
                    <a:p>
                      <a:pPr algn="just">
                        <a:lnSpc>
                          <a:spcPts val="2800"/>
                        </a:lnSpc>
                        <a:defRPr/>
                      </a:pPr>
                      <a:r>
                        <a:rPr lang="en-US" sz="2000">
                          <a:solidFill>
                            <a:srgbClr val="000000"/>
                          </a:solidFill>
                          <a:latin typeface="Arial Bold"/>
                        </a:rPr>
                        <a:t>Peacekeepers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Most peacekeeping operations work to support the national police and promote justice.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Freeform 11" id="11"/>
          <p:cNvSpPr/>
          <p:nvPr/>
        </p:nvSpPr>
        <p:spPr>
          <a:xfrm flipH="false" flipV="false" rot="0">
            <a:off x="3312866" y="3921857"/>
            <a:ext cx="3741039" cy="4114800"/>
          </a:xfrm>
          <a:custGeom>
            <a:avLst/>
            <a:gdLst/>
            <a:ahLst/>
            <a:cxnLst/>
            <a:rect r="r" b="b" t="t" l="l"/>
            <a:pathLst>
              <a:path h="4114800" w="3741039">
                <a:moveTo>
                  <a:pt x="0" y="0"/>
                </a:moveTo>
                <a:lnTo>
                  <a:pt x="3741039" y="0"/>
                </a:lnTo>
                <a:lnTo>
                  <a:pt x="37410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7053905" y="3921857"/>
            <a:ext cx="9885355" cy="5725268"/>
          </a:xfrm>
          <a:custGeom>
            <a:avLst/>
            <a:gdLst/>
            <a:ahLst/>
            <a:cxnLst/>
            <a:rect r="r" b="b" t="t" l="l"/>
            <a:pathLst>
              <a:path h="5725268" w="9885355">
                <a:moveTo>
                  <a:pt x="0" y="0"/>
                </a:moveTo>
                <a:lnTo>
                  <a:pt x="9885355" y="0"/>
                </a:lnTo>
                <a:lnTo>
                  <a:pt x="9885355" y="5725268"/>
                </a:lnTo>
                <a:lnTo>
                  <a:pt x="0" y="5725268"/>
                </a:lnTo>
                <a:lnTo>
                  <a:pt x="0" y="0"/>
                </a:lnTo>
                <a:close/>
              </a:path>
            </a:pathLst>
          </a:custGeom>
          <a:blipFill>
            <a:blip r:embed="rId8"/>
            <a:stretch>
              <a:fillRect l="0" t="0" r="0" b="0"/>
            </a:stretch>
          </a:blipFill>
        </p:spPr>
      </p:sp>
      <p:sp>
        <p:nvSpPr>
          <p:cNvPr name="Freeform 13" id="13"/>
          <p:cNvSpPr/>
          <p:nvPr/>
        </p:nvSpPr>
        <p:spPr>
          <a:xfrm flipH="false" flipV="false" rot="0">
            <a:off x="685800" y="7322171"/>
            <a:ext cx="2627066" cy="2324954"/>
          </a:xfrm>
          <a:custGeom>
            <a:avLst/>
            <a:gdLst/>
            <a:ahLst/>
            <a:cxnLst/>
            <a:rect r="r" b="b" t="t" l="l"/>
            <a:pathLst>
              <a:path h="2324954" w="2627066">
                <a:moveTo>
                  <a:pt x="0" y="0"/>
                </a:moveTo>
                <a:lnTo>
                  <a:pt x="2627066" y="0"/>
                </a:lnTo>
                <a:lnTo>
                  <a:pt x="2627066" y="2324954"/>
                </a:lnTo>
                <a:lnTo>
                  <a:pt x="0" y="23249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5" id="15"/>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363371"/>
                </a:solidFill>
                <a:latin typeface="Arial Bold"/>
              </a:rPr>
              <a:t>Questions pg. 27B9 (Making History, 2nd Edition)</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When was the International Court of Justice established?</a:t>
            </a:r>
          </a:p>
          <a:p>
            <a:pPr algn="l" marL="647702" indent="-323851" lvl="1">
              <a:lnSpc>
                <a:spcPts val="4200"/>
              </a:lnSpc>
              <a:buAutoNum type="arabicPeriod" startAt="1"/>
            </a:pPr>
            <a:r>
              <a:rPr lang="en-US" sz="3000">
                <a:solidFill>
                  <a:srgbClr val="0DA33B"/>
                </a:solidFill>
                <a:latin typeface="Arial"/>
              </a:rPr>
              <a:t>Identify two things the International Court of Justice does.</a:t>
            </a:r>
          </a:p>
          <a:p>
            <a:pPr algn="l" marL="647702" indent="-323851" lvl="1">
              <a:lnSpc>
                <a:spcPts val="4200"/>
              </a:lnSpc>
              <a:buAutoNum type="arabicPeriod" startAt="1"/>
            </a:pPr>
            <a:r>
              <a:rPr lang="en-US" sz="3000">
                <a:solidFill>
                  <a:srgbClr val="0DA33B"/>
                </a:solidFill>
                <a:latin typeface="Arial"/>
              </a:rPr>
              <a:t>Why was the ICTY set up?</a:t>
            </a:r>
          </a:p>
          <a:p>
            <a:pPr algn="l" marL="647702" indent="-323851" lvl="1">
              <a:lnSpc>
                <a:spcPts val="4200"/>
              </a:lnSpc>
              <a:buAutoNum type="arabicPeriod" startAt="1"/>
            </a:pPr>
            <a:r>
              <a:rPr lang="en-US" sz="3000">
                <a:solidFill>
                  <a:srgbClr val="0DA33B"/>
                </a:solidFill>
                <a:latin typeface="Arial"/>
              </a:rPr>
              <a:t>Name one person sentenced by the ICTY.</a:t>
            </a:r>
          </a:p>
          <a:p>
            <a:pPr algn="l" marL="647702" indent="-323851" lvl="1">
              <a:lnSpc>
                <a:spcPts val="4200"/>
              </a:lnSpc>
              <a:buAutoNum type="arabicPeriod" startAt="1"/>
            </a:pPr>
            <a:r>
              <a:rPr lang="en-US" sz="3000">
                <a:solidFill>
                  <a:srgbClr val="0DA33B"/>
                </a:solidFill>
                <a:latin typeface="Arial"/>
              </a:rPr>
              <a:t>Why was the ICTR established?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35.4: THE UN AND HUMAN RIGHTS</a:t>
            </a:r>
          </a:p>
        </p:txBody>
      </p:sp>
      <p:sp>
        <p:nvSpPr>
          <p:cNvPr name="TextBox 4" id="4"/>
          <p:cNvSpPr txBox="true"/>
          <p:nvPr/>
        </p:nvSpPr>
        <p:spPr>
          <a:xfrm rot="0">
            <a:off x="2030239" y="3948422"/>
            <a:ext cx="14227522" cy="904876"/>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35.4: the un and human rights</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 to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1" id="11"/>
          <p:cNvSpPr txBox="true"/>
          <p:nvPr/>
        </p:nvSpPr>
        <p:spPr>
          <a:xfrm rot="0">
            <a:off x="1028700" y="828675"/>
            <a:ext cx="15609955" cy="958850"/>
          </a:xfrm>
          <a:prstGeom prst="rect">
            <a:avLst/>
          </a:prstGeom>
        </p:spPr>
        <p:txBody>
          <a:bodyPr anchor="t" rtlCol="false" tIns="0" lIns="0" bIns="0" rIns="0">
            <a:spAutoFit/>
          </a:bodyPr>
          <a:lstStyle/>
          <a:p>
            <a:pPr algn="l">
              <a:lnSpc>
                <a:spcPts val="7000"/>
              </a:lnSpc>
            </a:pPr>
            <a:r>
              <a:rPr lang="en-US" sz="5000">
                <a:solidFill>
                  <a:srgbClr val="363371"/>
                </a:solidFill>
                <a:latin typeface="Arial Bold"/>
              </a:rPr>
              <a:t>How the UN Promotes Justice</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6" tooltip="https://twitter.com/MsStacyS"/>
              </a:rPr>
              <a:t>Stacy Stout</a:t>
            </a:r>
            <a:r>
              <a:rPr lang="en-US" sz="2200">
                <a:solidFill>
                  <a:srgbClr val="000000"/>
                </a:solidFill>
                <a:latin typeface="Arial"/>
              </a:rPr>
              <a:t> and </a:t>
            </a:r>
            <a:r>
              <a:rPr lang="en-US" sz="2200" u="sng">
                <a:solidFill>
                  <a:srgbClr val="000000"/>
                </a:solidFill>
                <a:latin typeface="Arial"/>
                <a:hlinkClick r:id="rId7" tooltip="https://twitter.com/histforall"/>
              </a:rPr>
              <a:t>Dermot Lucey</a:t>
            </a:r>
            <a:r>
              <a:rPr lang="en-US" sz="2200">
                <a:solidFill>
                  <a:srgbClr val="000000"/>
                </a:solidFill>
                <a:latin typeface="Arial"/>
              </a:rPr>
              <a:t> (</a:t>
            </a:r>
            <a:r>
              <a:rPr lang="en-US" sz="2200" u="sng">
                <a:solidFill>
                  <a:srgbClr val="000000"/>
                </a:solidFill>
                <a:latin typeface="Arial"/>
                <a:hlinkClick r:id="rId8" tooltip="https://www.gilleducation.ie/"/>
              </a:rPr>
              <a:t>Gill Education</a:t>
            </a:r>
            <a:r>
              <a:rPr lang="en-US" sz="2200">
                <a:solidFill>
                  <a:srgbClr val="000000"/>
                </a:solidFill>
                <a:latin typeface="Arial"/>
              </a:rPr>
              <a:t>)</a:t>
            </a:r>
          </a:p>
        </p:txBody>
      </p:sp>
      <p:grpSp>
        <p:nvGrpSpPr>
          <p:cNvPr name="Group 14" id="14"/>
          <p:cNvGrpSpPr/>
          <p:nvPr/>
        </p:nvGrpSpPr>
        <p:grpSpPr>
          <a:xfrm rot="0">
            <a:off x="14095595" y="8596608"/>
            <a:ext cx="1886284" cy="476250"/>
            <a:chOff x="0" y="0"/>
            <a:chExt cx="496799" cy="125432"/>
          </a:xfrm>
        </p:grpSpPr>
        <p:sp>
          <p:nvSpPr>
            <p:cNvPr name="Freeform 15" id="15"/>
            <p:cNvSpPr/>
            <p:nvPr/>
          </p:nvSpPr>
          <p:spPr>
            <a:xfrm flipH="false" flipV="false" rot="0">
              <a:off x="0" y="0"/>
              <a:ext cx="496799" cy="125432"/>
            </a:xfrm>
            <a:custGeom>
              <a:avLst/>
              <a:gdLst/>
              <a:ahLst/>
              <a:cxnLst/>
              <a:rect r="r" b="b" t="t" l="l"/>
              <a:pathLst>
                <a:path h="125432" w="496799">
                  <a:moveTo>
                    <a:pt x="0" y="0"/>
                  </a:moveTo>
                  <a:lnTo>
                    <a:pt x="496799" y="0"/>
                  </a:lnTo>
                  <a:lnTo>
                    <a:pt x="496799" y="125432"/>
                  </a:lnTo>
                  <a:lnTo>
                    <a:pt x="0" y="125432"/>
                  </a:lnTo>
                  <a:close/>
                </a:path>
              </a:pathLst>
            </a:custGeom>
            <a:solidFill>
              <a:srgbClr val="5B55C8"/>
            </a:solidFill>
          </p:spPr>
        </p:sp>
        <p:sp>
          <p:nvSpPr>
            <p:cNvPr name="TextBox 16" id="16"/>
            <p:cNvSpPr txBox="true"/>
            <p:nvPr/>
          </p:nvSpPr>
          <p:spPr>
            <a:xfrm>
              <a:off x="0" y="-47625"/>
              <a:ext cx="496799"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Peacekeepers</a:t>
              </a:r>
            </a:p>
          </p:txBody>
        </p:sp>
      </p:grpSp>
      <p:grpSp>
        <p:nvGrpSpPr>
          <p:cNvPr name="Group 17" id="17"/>
          <p:cNvGrpSpPr/>
          <p:nvPr/>
        </p:nvGrpSpPr>
        <p:grpSpPr>
          <a:xfrm rot="0">
            <a:off x="8730046" y="8596608"/>
            <a:ext cx="2486025" cy="476250"/>
            <a:chOff x="0" y="0"/>
            <a:chExt cx="654756" cy="125432"/>
          </a:xfrm>
        </p:grpSpPr>
        <p:sp>
          <p:nvSpPr>
            <p:cNvPr name="Freeform 18" id="18"/>
            <p:cNvSpPr/>
            <p:nvPr/>
          </p:nvSpPr>
          <p:spPr>
            <a:xfrm flipH="false" flipV="false" rot="0">
              <a:off x="0" y="0"/>
              <a:ext cx="654756" cy="125432"/>
            </a:xfrm>
            <a:custGeom>
              <a:avLst/>
              <a:gdLst/>
              <a:ahLst/>
              <a:cxnLst/>
              <a:rect r="r" b="b" t="t" l="l"/>
              <a:pathLst>
                <a:path h="125432" w="654756">
                  <a:moveTo>
                    <a:pt x="0" y="0"/>
                  </a:moveTo>
                  <a:lnTo>
                    <a:pt x="654756" y="0"/>
                  </a:lnTo>
                  <a:lnTo>
                    <a:pt x="654756" y="125432"/>
                  </a:lnTo>
                  <a:lnTo>
                    <a:pt x="0" y="125432"/>
                  </a:lnTo>
                  <a:close/>
                </a:path>
              </a:pathLst>
            </a:custGeom>
            <a:solidFill>
              <a:srgbClr val="5B55C8"/>
            </a:solidFill>
          </p:spPr>
        </p:sp>
        <p:sp>
          <p:nvSpPr>
            <p:cNvPr name="TextBox 19" id="19"/>
            <p:cNvSpPr txBox="true"/>
            <p:nvPr/>
          </p:nvSpPr>
          <p:spPr>
            <a:xfrm>
              <a:off x="0" y="-47625"/>
              <a:ext cx="654756"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General Assembly</a:t>
              </a:r>
            </a:p>
          </p:txBody>
        </p:sp>
      </p:grpSp>
      <p:grpSp>
        <p:nvGrpSpPr>
          <p:cNvPr name="Group 20" id="20"/>
          <p:cNvGrpSpPr/>
          <p:nvPr/>
        </p:nvGrpSpPr>
        <p:grpSpPr>
          <a:xfrm rot="0">
            <a:off x="16305729" y="8596608"/>
            <a:ext cx="633531" cy="476250"/>
            <a:chOff x="0" y="0"/>
            <a:chExt cx="166856" cy="125432"/>
          </a:xfrm>
        </p:grpSpPr>
        <p:sp>
          <p:nvSpPr>
            <p:cNvPr name="Freeform 21" id="21"/>
            <p:cNvSpPr/>
            <p:nvPr/>
          </p:nvSpPr>
          <p:spPr>
            <a:xfrm flipH="false" flipV="false" rot="0">
              <a:off x="0" y="0"/>
              <a:ext cx="166856" cy="125432"/>
            </a:xfrm>
            <a:custGeom>
              <a:avLst/>
              <a:gdLst/>
              <a:ahLst/>
              <a:cxnLst/>
              <a:rect r="r" b="b" t="t" l="l"/>
              <a:pathLst>
                <a:path h="125432" w="166856">
                  <a:moveTo>
                    <a:pt x="0" y="0"/>
                  </a:moveTo>
                  <a:lnTo>
                    <a:pt x="166856" y="0"/>
                  </a:lnTo>
                  <a:lnTo>
                    <a:pt x="166856" y="125432"/>
                  </a:lnTo>
                  <a:lnTo>
                    <a:pt x="0" y="125432"/>
                  </a:lnTo>
                  <a:close/>
                </a:path>
              </a:pathLst>
            </a:custGeom>
            <a:solidFill>
              <a:srgbClr val="5B55C8"/>
            </a:solidFill>
          </p:spPr>
        </p:sp>
        <p:sp>
          <p:nvSpPr>
            <p:cNvPr name="TextBox 22" id="22"/>
            <p:cNvSpPr txBox="true"/>
            <p:nvPr/>
          </p:nvSpPr>
          <p:spPr>
            <a:xfrm>
              <a:off x="0" y="-47625"/>
              <a:ext cx="166856"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ILO</a:t>
              </a:r>
            </a:p>
          </p:txBody>
        </p:sp>
      </p:grpSp>
      <p:grpSp>
        <p:nvGrpSpPr>
          <p:cNvPr name="Group 23" id="23"/>
          <p:cNvGrpSpPr/>
          <p:nvPr/>
        </p:nvGrpSpPr>
        <p:grpSpPr>
          <a:xfrm rot="0">
            <a:off x="11730993" y="6814020"/>
            <a:ext cx="3333750" cy="952500"/>
            <a:chOff x="0" y="0"/>
            <a:chExt cx="856886" cy="244825"/>
          </a:xfrm>
        </p:grpSpPr>
        <p:sp>
          <p:nvSpPr>
            <p:cNvPr name="Freeform 24" id="24"/>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25" id="25"/>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Other ways the UN promotes justice:</a:t>
              </a:r>
            </a:p>
          </p:txBody>
        </p:sp>
      </p:grpSp>
      <p:sp>
        <p:nvSpPr>
          <p:cNvPr name="AutoShape 26" id="26"/>
          <p:cNvSpPr/>
          <p:nvPr/>
        </p:nvSpPr>
        <p:spPr>
          <a:xfrm>
            <a:off x="15064743" y="7290270"/>
            <a:ext cx="1557752" cy="1306338"/>
          </a:xfrm>
          <a:prstGeom prst="line">
            <a:avLst/>
          </a:prstGeom>
          <a:ln cap="flat" w="38100">
            <a:solidFill>
              <a:srgbClr val="7D14CF"/>
            </a:solidFill>
            <a:prstDash val="solid"/>
            <a:headEnd type="none" len="sm" w="sm"/>
            <a:tailEnd type="none" len="sm" w="sm"/>
          </a:ln>
        </p:spPr>
      </p:sp>
      <p:sp>
        <p:nvSpPr>
          <p:cNvPr name="AutoShape 27" id="27"/>
          <p:cNvSpPr/>
          <p:nvPr/>
        </p:nvSpPr>
        <p:spPr>
          <a:xfrm>
            <a:off x="13397868" y="7766520"/>
            <a:ext cx="1275088" cy="830088"/>
          </a:xfrm>
          <a:prstGeom prst="line">
            <a:avLst/>
          </a:prstGeom>
          <a:ln cap="flat" w="38100">
            <a:solidFill>
              <a:srgbClr val="7D14CF"/>
            </a:solidFill>
            <a:prstDash val="solid"/>
            <a:headEnd type="none" len="sm" w="sm"/>
            <a:tailEnd type="none" len="sm" w="sm"/>
          </a:ln>
        </p:spPr>
      </p:sp>
      <p:sp>
        <p:nvSpPr>
          <p:cNvPr name="AutoShape 28" id="28"/>
          <p:cNvSpPr/>
          <p:nvPr/>
        </p:nvSpPr>
        <p:spPr>
          <a:xfrm flipH="true">
            <a:off x="9973058" y="7290270"/>
            <a:ext cx="1757935" cy="1306338"/>
          </a:xfrm>
          <a:prstGeom prst="line">
            <a:avLst/>
          </a:prstGeom>
          <a:ln cap="flat" w="38100">
            <a:solidFill>
              <a:srgbClr val="7D14CF"/>
            </a:solidFill>
            <a:prstDash val="solid"/>
            <a:headEnd type="none" len="sm" w="sm"/>
            <a:tailEnd type="none" len="sm" w="sm"/>
          </a:ln>
        </p:spPr>
      </p:sp>
      <p:grpSp>
        <p:nvGrpSpPr>
          <p:cNvPr name="Group 29" id="29"/>
          <p:cNvGrpSpPr/>
          <p:nvPr/>
        </p:nvGrpSpPr>
        <p:grpSpPr>
          <a:xfrm rot="0">
            <a:off x="7117086" y="3955461"/>
            <a:ext cx="2381250" cy="2381250"/>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363371"/>
            </a:solidFill>
          </p:spPr>
        </p:sp>
        <p:sp>
          <p:nvSpPr>
            <p:cNvPr name="TextBox 31" id="31"/>
            <p:cNvSpPr txBox="true"/>
            <p:nvPr/>
          </p:nvSpPr>
          <p:spPr>
            <a:xfrm>
              <a:off x="0" y="-47625"/>
              <a:ext cx="812800" cy="860425"/>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How does the UN Promote Human Rights?</a:t>
              </a:r>
            </a:p>
          </p:txBody>
        </p:sp>
      </p:grpSp>
      <p:sp>
        <p:nvSpPr>
          <p:cNvPr name="AutoShape 32" id="32"/>
          <p:cNvSpPr/>
          <p:nvPr/>
        </p:nvSpPr>
        <p:spPr>
          <a:xfrm flipV="true">
            <a:off x="9498336" y="5144350"/>
            <a:ext cx="2213607" cy="1129"/>
          </a:xfrm>
          <a:prstGeom prst="line">
            <a:avLst/>
          </a:prstGeom>
          <a:ln cap="flat" w="38100">
            <a:solidFill>
              <a:srgbClr val="7D14CF"/>
            </a:solidFill>
            <a:prstDash val="solid"/>
            <a:headEnd type="none" len="sm" w="sm"/>
            <a:tailEnd type="none" len="sm" w="sm"/>
          </a:ln>
        </p:spPr>
      </p:sp>
      <p:grpSp>
        <p:nvGrpSpPr>
          <p:cNvPr name="Group 33" id="33"/>
          <p:cNvGrpSpPr/>
          <p:nvPr/>
        </p:nvGrpSpPr>
        <p:grpSpPr>
          <a:xfrm rot="0">
            <a:off x="11711943" y="4667250"/>
            <a:ext cx="3333750" cy="952500"/>
            <a:chOff x="0" y="0"/>
            <a:chExt cx="856886" cy="244825"/>
          </a:xfrm>
        </p:grpSpPr>
        <p:sp>
          <p:nvSpPr>
            <p:cNvPr name="Freeform 34" id="34"/>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35" id="35"/>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UN Office on Drugs and Crime</a:t>
              </a:r>
            </a:p>
          </p:txBody>
        </p:sp>
      </p:grpSp>
      <p:grpSp>
        <p:nvGrpSpPr>
          <p:cNvPr name="Group 36" id="36"/>
          <p:cNvGrpSpPr/>
          <p:nvPr/>
        </p:nvGrpSpPr>
        <p:grpSpPr>
          <a:xfrm rot="0">
            <a:off x="1652466" y="4558797"/>
            <a:ext cx="3333750" cy="1174576"/>
            <a:chOff x="0" y="0"/>
            <a:chExt cx="856886" cy="301906"/>
          </a:xfrm>
        </p:grpSpPr>
        <p:sp>
          <p:nvSpPr>
            <p:cNvPr name="Freeform 37" id="37"/>
            <p:cNvSpPr/>
            <p:nvPr/>
          </p:nvSpPr>
          <p:spPr>
            <a:xfrm flipH="false" flipV="false" rot="0">
              <a:off x="0" y="0"/>
              <a:ext cx="856886" cy="301906"/>
            </a:xfrm>
            <a:custGeom>
              <a:avLst/>
              <a:gdLst/>
              <a:ahLst/>
              <a:cxnLst/>
              <a:rect r="r" b="b" t="t" l="l"/>
              <a:pathLst>
                <a:path h="301906" w="856886">
                  <a:moveTo>
                    <a:pt x="0" y="0"/>
                  </a:moveTo>
                  <a:lnTo>
                    <a:pt x="856886" y="0"/>
                  </a:lnTo>
                  <a:lnTo>
                    <a:pt x="856886" y="301906"/>
                  </a:lnTo>
                  <a:lnTo>
                    <a:pt x="0" y="301906"/>
                  </a:lnTo>
                  <a:close/>
                </a:path>
              </a:pathLst>
            </a:custGeom>
            <a:solidFill>
              <a:srgbClr val="7D14CF"/>
            </a:solidFill>
          </p:spPr>
        </p:sp>
        <p:sp>
          <p:nvSpPr>
            <p:cNvPr name="TextBox 38" id="38"/>
            <p:cNvSpPr txBox="true"/>
            <p:nvPr/>
          </p:nvSpPr>
          <p:spPr>
            <a:xfrm>
              <a:off x="0" y="-47625"/>
              <a:ext cx="856886" cy="349531"/>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United Nations International Children's Emergency Fund</a:t>
              </a:r>
            </a:p>
          </p:txBody>
        </p:sp>
      </p:grpSp>
      <p:grpSp>
        <p:nvGrpSpPr>
          <p:cNvPr name="Group 39" id="39"/>
          <p:cNvGrpSpPr/>
          <p:nvPr/>
        </p:nvGrpSpPr>
        <p:grpSpPr>
          <a:xfrm rot="0">
            <a:off x="6639308" y="2067395"/>
            <a:ext cx="3333750" cy="1174576"/>
            <a:chOff x="0" y="0"/>
            <a:chExt cx="856886" cy="301906"/>
          </a:xfrm>
        </p:grpSpPr>
        <p:sp>
          <p:nvSpPr>
            <p:cNvPr name="Freeform 40" id="40"/>
            <p:cNvSpPr/>
            <p:nvPr/>
          </p:nvSpPr>
          <p:spPr>
            <a:xfrm flipH="false" flipV="false" rot="0">
              <a:off x="0" y="0"/>
              <a:ext cx="856886" cy="301906"/>
            </a:xfrm>
            <a:custGeom>
              <a:avLst/>
              <a:gdLst/>
              <a:ahLst/>
              <a:cxnLst/>
              <a:rect r="r" b="b" t="t" l="l"/>
              <a:pathLst>
                <a:path h="301906" w="856886">
                  <a:moveTo>
                    <a:pt x="0" y="0"/>
                  </a:moveTo>
                  <a:lnTo>
                    <a:pt x="856886" y="0"/>
                  </a:lnTo>
                  <a:lnTo>
                    <a:pt x="856886" y="301906"/>
                  </a:lnTo>
                  <a:lnTo>
                    <a:pt x="0" y="301906"/>
                  </a:lnTo>
                  <a:close/>
                </a:path>
              </a:pathLst>
            </a:custGeom>
            <a:solidFill>
              <a:srgbClr val="7D14CF"/>
            </a:solidFill>
          </p:spPr>
        </p:sp>
        <p:sp>
          <p:nvSpPr>
            <p:cNvPr name="TextBox 41" id="41"/>
            <p:cNvSpPr txBox="true"/>
            <p:nvPr/>
          </p:nvSpPr>
          <p:spPr>
            <a:xfrm>
              <a:off x="0" y="-47625"/>
              <a:ext cx="856886" cy="349531"/>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United Nations Convention on the Rights of the Child</a:t>
              </a:r>
            </a:p>
          </p:txBody>
        </p:sp>
      </p:grpSp>
      <p:sp>
        <p:nvSpPr>
          <p:cNvPr name="AutoShape 42" id="42"/>
          <p:cNvSpPr/>
          <p:nvPr/>
        </p:nvSpPr>
        <p:spPr>
          <a:xfrm>
            <a:off x="8306183" y="3241972"/>
            <a:ext cx="572" cy="713489"/>
          </a:xfrm>
          <a:prstGeom prst="line">
            <a:avLst/>
          </a:prstGeom>
          <a:ln cap="flat" w="38100">
            <a:solidFill>
              <a:srgbClr val="7D14CF"/>
            </a:solidFill>
            <a:prstDash val="solid"/>
            <a:headEnd type="none" len="sm" w="sm"/>
            <a:tailEnd type="none" len="sm" w="sm"/>
          </a:ln>
        </p:spPr>
      </p:sp>
      <p:sp>
        <p:nvSpPr>
          <p:cNvPr name="AutoShape 43" id="43"/>
          <p:cNvSpPr/>
          <p:nvPr/>
        </p:nvSpPr>
        <p:spPr>
          <a:xfrm>
            <a:off x="4986216" y="5146086"/>
            <a:ext cx="2130870" cy="0"/>
          </a:xfrm>
          <a:prstGeom prst="line">
            <a:avLst/>
          </a:prstGeom>
          <a:ln cap="flat" w="38100">
            <a:solidFill>
              <a:srgbClr val="7D14CF"/>
            </a:solidFill>
            <a:prstDash val="solid"/>
            <a:headEnd type="none" len="sm" w="sm"/>
            <a:tailEnd type="none" len="sm" w="sm"/>
          </a:ln>
        </p:spPr>
      </p:sp>
      <p:grpSp>
        <p:nvGrpSpPr>
          <p:cNvPr name="Group 44" id="44"/>
          <p:cNvGrpSpPr/>
          <p:nvPr/>
        </p:nvGrpSpPr>
        <p:grpSpPr>
          <a:xfrm rot="0">
            <a:off x="11711943" y="2083761"/>
            <a:ext cx="3333750" cy="952500"/>
            <a:chOff x="0" y="0"/>
            <a:chExt cx="856886" cy="244825"/>
          </a:xfrm>
        </p:grpSpPr>
        <p:sp>
          <p:nvSpPr>
            <p:cNvPr name="Freeform 45" id="45"/>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46" id="46"/>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High Commissioner for Human Rights</a:t>
              </a:r>
            </a:p>
          </p:txBody>
        </p:sp>
      </p:grpSp>
      <p:sp>
        <p:nvSpPr>
          <p:cNvPr name="AutoShape 47" id="47"/>
          <p:cNvSpPr/>
          <p:nvPr/>
        </p:nvSpPr>
        <p:spPr>
          <a:xfrm flipH="true">
            <a:off x="8307711" y="3036261"/>
            <a:ext cx="5071107" cy="919199"/>
          </a:xfrm>
          <a:prstGeom prst="line">
            <a:avLst/>
          </a:prstGeom>
          <a:ln cap="flat" w="38100">
            <a:solidFill>
              <a:srgbClr val="7D14CF"/>
            </a:solidFill>
            <a:prstDash val="solid"/>
            <a:headEnd type="none" len="sm" w="sm"/>
            <a:tailEnd type="none" len="sm" w="sm"/>
          </a:ln>
        </p:spPr>
      </p:sp>
      <p:grpSp>
        <p:nvGrpSpPr>
          <p:cNvPr name="Group 48" id="48"/>
          <p:cNvGrpSpPr/>
          <p:nvPr/>
        </p:nvGrpSpPr>
        <p:grpSpPr>
          <a:xfrm rot="0">
            <a:off x="1652466" y="2083761"/>
            <a:ext cx="3333750" cy="952500"/>
            <a:chOff x="0" y="0"/>
            <a:chExt cx="856886" cy="244825"/>
          </a:xfrm>
        </p:grpSpPr>
        <p:sp>
          <p:nvSpPr>
            <p:cNvPr name="Freeform 49" id="49"/>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50" id="50"/>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Universal Declaration of Human Rights</a:t>
              </a:r>
            </a:p>
          </p:txBody>
        </p:sp>
      </p:grpSp>
      <p:sp>
        <p:nvSpPr>
          <p:cNvPr name="AutoShape 51" id="51"/>
          <p:cNvSpPr/>
          <p:nvPr/>
        </p:nvSpPr>
        <p:spPr>
          <a:xfrm>
            <a:off x="3319341" y="3036261"/>
            <a:ext cx="4988370" cy="919199"/>
          </a:xfrm>
          <a:prstGeom prst="line">
            <a:avLst/>
          </a:prstGeom>
          <a:ln cap="flat" w="38100">
            <a:solidFill>
              <a:srgbClr val="7D14CF"/>
            </a:solidFill>
            <a:prstDash val="solid"/>
            <a:headEnd type="none" len="sm" w="sm"/>
            <a:tailEnd type="none" len="sm" w="sm"/>
          </a:ln>
        </p:spPr>
      </p:sp>
      <p:grpSp>
        <p:nvGrpSpPr>
          <p:cNvPr name="Group 52" id="52"/>
          <p:cNvGrpSpPr/>
          <p:nvPr/>
        </p:nvGrpSpPr>
        <p:grpSpPr>
          <a:xfrm rot="0">
            <a:off x="6659030" y="6816200"/>
            <a:ext cx="3333750" cy="952500"/>
            <a:chOff x="0" y="0"/>
            <a:chExt cx="856886" cy="244825"/>
          </a:xfrm>
        </p:grpSpPr>
        <p:sp>
          <p:nvSpPr>
            <p:cNvPr name="Freeform 53" id="53"/>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54" id="54"/>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The International Court of Justice</a:t>
              </a:r>
            </a:p>
          </p:txBody>
        </p:sp>
      </p:grpSp>
      <p:sp>
        <p:nvSpPr>
          <p:cNvPr name="AutoShape 55" id="55"/>
          <p:cNvSpPr/>
          <p:nvPr/>
        </p:nvSpPr>
        <p:spPr>
          <a:xfrm>
            <a:off x="8320682" y="6336711"/>
            <a:ext cx="5224" cy="479489"/>
          </a:xfrm>
          <a:prstGeom prst="line">
            <a:avLst/>
          </a:prstGeom>
          <a:ln cap="flat" w="38100">
            <a:solidFill>
              <a:srgbClr val="7D14CF"/>
            </a:solidFill>
            <a:prstDash val="solid"/>
            <a:headEnd type="none" len="sm" w="sm"/>
            <a:tailEnd type="none" len="sm" w="sm"/>
          </a:ln>
        </p:spPr>
      </p:sp>
      <p:grpSp>
        <p:nvGrpSpPr>
          <p:cNvPr name="Group 56" id="56"/>
          <p:cNvGrpSpPr/>
          <p:nvPr/>
        </p:nvGrpSpPr>
        <p:grpSpPr>
          <a:xfrm rot="0">
            <a:off x="1652466" y="6680603"/>
            <a:ext cx="3333750" cy="952500"/>
            <a:chOff x="0" y="0"/>
            <a:chExt cx="856886" cy="244825"/>
          </a:xfrm>
        </p:grpSpPr>
        <p:sp>
          <p:nvSpPr>
            <p:cNvPr name="Freeform 57" id="57"/>
            <p:cNvSpPr/>
            <p:nvPr/>
          </p:nvSpPr>
          <p:spPr>
            <a:xfrm flipH="false" flipV="false" rot="0">
              <a:off x="0" y="0"/>
              <a:ext cx="856886" cy="244825"/>
            </a:xfrm>
            <a:custGeom>
              <a:avLst/>
              <a:gdLst/>
              <a:ahLst/>
              <a:cxnLst/>
              <a:rect r="r" b="b" t="t" l="l"/>
              <a:pathLst>
                <a:path h="244825" w="856886">
                  <a:moveTo>
                    <a:pt x="0" y="0"/>
                  </a:moveTo>
                  <a:lnTo>
                    <a:pt x="856886" y="0"/>
                  </a:lnTo>
                  <a:lnTo>
                    <a:pt x="856886" y="244825"/>
                  </a:lnTo>
                  <a:lnTo>
                    <a:pt x="0" y="244825"/>
                  </a:lnTo>
                  <a:close/>
                </a:path>
              </a:pathLst>
            </a:custGeom>
            <a:solidFill>
              <a:srgbClr val="7D14CF"/>
            </a:solidFill>
          </p:spPr>
        </p:sp>
        <p:sp>
          <p:nvSpPr>
            <p:cNvPr name="TextBox 58" id="58"/>
            <p:cNvSpPr txBox="true"/>
            <p:nvPr/>
          </p:nvSpPr>
          <p:spPr>
            <a:xfrm>
              <a:off x="0" y="-47625"/>
              <a:ext cx="856886" cy="292450"/>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Commission on the Status of Women</a:t>
              </a:r>
            </a:p>
          </p:txBody>
        </p:sp>
      </p:grpSp>
      <p:sp>
        <p:nvSpPr>
          <p:cNvPr name="AutoShape 59" id="59"/>
          <p:cNvSpPr/>
          <p:nvPr/>
        </p:nvSpPr>
        <p:spPr>
          <a:xfrm flipV="true">
            <a:off x="3319341" y="6576455"/>
            <a:ext cx="5003953" cy="104148"/>
          </a:xfrm>
          <a:prstGeom prst="line">
            <a:avLst/>
          </a:prstGeom>
          <a:ln cap="flat" w="38100">
            <a:solidFill>
              <a:srgbClr val="7D14CF"/>
            </a:solidFill>
            <a:prstDash val="solid"/>
            <a:headEnd type="none" len="sm" w="sm"/>
            <a:tailEnd type="none" len="sm" w="sm"/>
          </a:ln>
        </p:spPr>
      </p:sp>
      <p:grpSp>
        <p:nvGrpSpPr>
          <p:cNvPr name="Group 60" id="60"/>
          <p:cNvGrpSpPr/>
          <p:nvPr/>
        </p:nvGrpSpPr>
        <p:grpSpPr>
          <a:xfrm rot="0">
            <a:off x="11472056" y="8596608"/>
            <a:ext cx="2192533" cy="476250"/>
            <a:chOff x="0" y="0"/>
            <a:chExt cx="577457" cy="125432"/>
          </a:xfrm>
        </p:grpSpPr>
        <p:sp>
          <p:nvSpPr>
            <p:cNvPr name="Freeform 61" id="61"/>
            <p:cNvSpPr/>
            <p:nvPr/>
          </p:nvSpPr>
          <p:spPr>
            <a:xfrm flipH="false" flipV="false" rot="0">
              <a:off x="0" y="0"/>
              <a:ext cx="577457" cy="125432"/>
            </a:xfrm>
            <a:custGeom>
              <a:avLst/>
              <a:gdLst/>
              <a:ahLst/>
              <a:cxnLst/>
              <a:rect r="r" b="b" t="t" l="l"/>
              <a:pathLst>
                <a:path h="125432" w="577457">
                  <a:moveTo>
                    <a:pt x="0" y="0"/>
                  </a:moveTo>
                  <a:lnTo>
                    <a:pt x="577457" y="0"/>
                  </a:lnTo>
                  <a:lnTo>
                    <a:pt x="577457" y="125432"/>
                  </a:lnTo>
                  <a:lnTo>
                    <a:pt x="0" y="125432"/>
                  </a:lnTo>
                  <a:close/>
                </a:path>
              </a:pathLst>
            </a:custGeom>
            <a:solidFill>
              <a:srgbClr val="5B55C8"/>
            </a:solidFill>
          </p:spPr>
        </p:sp>
        <p:sp>
          <p:nvSpPr>
            <p:cNvPr name="TextBox 62" id="62"/>
            <p:cNvSpPr txBox="true"/>
            <p:nvPr/>
          </p:nvSpPr>
          <p:spPr>
            <a:xfrm>
              <a:off x="0" y="-47625"/>
              <a:ext cx="577457" cy="173057"/>
            </a:xfrm>
            <a:prstGeom prst="rect">
              <a:avLst/>
            </a:prstGeom>
          </p:spPr>
          <p:txBody>
            <a:bodyPr anchor="ctr" rtlCol="false" tIns="50800" lIns="50800" bIns="50800" rIns="50800"/>
            <a:lstStyle/>
            <a:p>
              <a:pPr algn="ctr">
                <a:lnSpc>
                  <a:spcPts val="2800"/>
                </a:lnSpc>
              </a:pPr>
              <a:r>
                <a:rPr lang="en-US" sz="2000">
                  <a:solidFill>
                    <a:srgbClr val="FFFFFF"/>
                  </a:solidFill>
                  <a:latin typeface="Canva Sans Bold"/>
                </a:rPr>
                <a:t>Security Council</a:t>
              </a:r>
            </a:p>
          </p:txBody>
        </p:sp>
      </p:grpSp>
      <p:sp>
        <p:nvSpPr>
          <p:cNvPr name="AutoShape 63" id="63"/>
          <p:cNvSpPr/>
          <p:nvPr/>
        </p:nvSpPr>
        <p:spPr>
          <a:xfrm flipH="true">
            <a:off x="12753244" y="7766520"/>
            <a:ext cx="644624" cy="830088"/>
          </a:xfrm>
          <a:prstGeom prst="line">
            <a:avLst/>
          </a:prstGeom>
          <a:ln cap="flat" w="38100">
            <a:solidFill>
              <a:srgbClr val="7D14CF"/>
            </a:solidFill>
            <a:prstDash val="solid"/>
            <a:headEnd type="none" len="sm" w="sm"/>
            <a:tailEnd type="none" len="sm" w="sm"/>
          </a:ln>
        </p:spPr>
      </p:sp>
      <p:sp>
        <p:nvSpPr>
          <p:cNvPr name="AutoShape 64" id="64"/>
          <p:cNvSpPr/>
          <p:nvPr/>
        </p:nvSpPr>
        <p:spPr>
          <a:xfrm>
            <a:off x="8307711" y="6336711"/>
            <a:ext cx="5090157" cy="477310"/>
          </a:xfrm>
          <a:prstGeom prst="line">
            <a:avLst/>
          </a:prstGeom>
          <a:ln cap="flat" w="38100">
            <a:solidFill>
              <a:srgbClr val="7D14CF"/>
            </a:solidFill>
            <a:prstDash val="solid"/>
            <a:headEnd type="none" len="sm" w="sm"/>
            <a:tailEnd type="none" len="sm" w="sm"/>
          </a:ln>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3785328" y="6207125"/>
            <a:ext cx="4626381" cy="3631709"/>
          </a:xfrm>
          <a:custGeom>
            <a:avLst/>
            <a:gdLst/>
            <a:ahLst/>
            <a:cxnLst/>
            <a:rect r="r" b="b" t="t" l="l"/>
            <a:pathLst>
              <a:path h="3631709" w="4626381">
                <a:moveTo>
                  <a:pt x="0" y="0"/>
                </a:moveTo>
                <a:lnTo>
                  <a:pt x="4626381" y="0"/>
                </a:lnTo>
                <a:lnTo>
                  <a:pt x="4626381" y="3631708"/>
                </a:lnTo>
                <a:lnTo>
                  <a:pt x="0" y="3631708"/>
                </a:lnTo>
                <a:lnTo>
                  <a:pt x="0" y="0"/>
                </a:lnTo>
                <a:close/>
              </a:path>
            </a:pathLst>
          </a:custGeom>
          <a:blipFill>
            <a:blip r:embed="rId6"/>
            <a:stretch>
              <a:fillRect l="0" t="0" r="0" b="0"/>
            </a:stretch>
          </a:blipFill>
        </p:spPr>
      </p:sp>
      <p:sp>
        <p:nvSpPr>
          <p:cNvPr name="Freeform 11" id="11"/>
          <p:cNvSpPr/>
          <p:nvPr/>
        </p:nvSpPr>
        <p:spPr>
          <a:xfrm flipH="false" flipV="false" rot="0">
            <a:off x="11511237" y="2441800"/>
            <a:ext cx="5287780" cy="6702261"/>
          </a:xfrm>
          <a:custGeom>
            <a:avLst/>
            <a:gdLst/>
            <a:ahLst/>
            <a:cxnLst/>
            <a:rect r="r" b="b" t="t" l="l"/>
            <a:pathLst>
              <a:path h="6702261" w="5287780">
                <a:moveTo>
                  <a:pt x="0" y="0"/>
                </a:moveTo>
                <a:lnTo>
                  <a:pt x="5287779" y="0"/>
                </a:lnTo>
                <a:lnTo>
                  <a:pt x="5287779" y="6702260"/>
                </a:lnTo>
                <a:lnTo>
                  <a:pt x="0" y="6702260"/>
                </a:lnTo>
                <a:lnTo>
                  <a:pt x="0" y="0"/>
                </a:lnTo>
                <a:close/>
              </a:path>
            </a:pathLst>
          </a:custGeom>
          <a:blipFill>
            <a:blip r:embed="rId7"/>
            <a:stretch>
              <a:fillRect l="0" t="0" r="0" b="0"/>
            </a:stretch>
          </a:blipFill>
        </p:spPr>
      </p:sp>
      <p:sp>
        <p:nvSpPr>
          <p:cNvPr name="TextBox 12" id="12"/>
          <p:cNvSpPr txBox="true"/>
          <p:nvPr/>
        </p:nvSpPr>
        <p:spPr>
          <a:xfrm rot="0">
            <a:off x="1028700" y="1892300"/>
            <a:ext cx="10342293" cy="4314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events of World War II made many people realise that human rights are not always respected. In 1948, the UN General Assembly adopted the </a:t>
            </a:r>
            <a:r>
              <a:rPr lang="en-US" sz="3000">
                <a:solidFill>
                  <a:srgbClr val="000000"/>
                </a:solidFill>
                <a:latin typeface="Arial Bold"/>
              </a:rPr>
              <a:t>Universal Declaration of Human Rights (UDHR)</a:t>
            </a:r>
            <a:r>
              <a:rPr lang="en-US" sz="3000">
                <a:solidFill>
                  <a:srgbClr val="000000"/>
                </a:solidFill>
                <a:latin typeface="Arial"/>
              </a:rPr>
              <a:t>. This document, greatly inspired by the Declaration of the Rights of Man and Citizen that had been created during the 1789 French Revolution, outlines the rights that every person should have. The </a:t>
            </a:r>
            <a:r>
              <a:rPr lang="en-US" sz="3000">
                <a:solidFill>
                  <a:srgbClr val="000000"/>
                </a:solidFill>
                <a:latin typeface="Arial Bold"/>
              </a:rPr>
              <a:t>UDHR </a:t>
            </a:r>
            <a:r>
              <a:rPr lang="en-US" sz="3000">
                <a:solidFill>
                  <a:srgbClr val="000000"/>
                </a:solidFill>
                <a:latin typeface="Arial"/>
              </a:rPr>
              <a:t>has 30 articles. </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4" id="14"/>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a:solidFill>
                  <a:srgbClr val="363371"/>
                </a:solidFill>
                <a:latin typeface="Arial Bold"/>
              </a:rPr>
              <a:t>Universal Declaration of Human Rights (UDHR)</a:t>
            </a:r>
          </a:p>
        </p:txBody>
      </p:sp>
      <p:sp>
        <p:nvSpPr>
          <p:cNvPr name="TextBox 15" id="15"/>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6" id="16"/>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8" tooltip="https://twitter.com/MsStacyS"/>
              </a:rPr>
              <a:t>Stacy Stout</a:t>
            </a:r>
            <a:r>
              <a:rPr lang="en-US" sz="2200">
                <a:solidFill>
                  <a:srgbClr val="000000"/>
                </a:solidFill>
                <a:latin typeface="Arial"/>
              </a:rPr>
              <a:t> and </a:t>
            </a:r>
            <a:r>
              <a:rPr lang="en-US" sz="2200" u="sng">
                <a:solidFill>
                  <a:srgbClr val="000000"/>
                </a:solidFill>
                <a:latin typeface="Arial"/>
                <a:hlinkClick r:id="rId9" tooltip="https://twitter.com/histforall"/>
              </a:rPr>
              <a:t>Dermot Lucey</a:t>
            </a:r>
            <a:r>
              <a:rPr lang="en-US" sz="2200">
                <a:solidFill>
                  <a:srgbClr val="000000"/>
                </a:solidFill>
                <a:latin typeface="Arial"/>
              </a:rPr>
              <a:t> (</a:t>
            </a:r>
            <a:r>
              <a:rPr lang="en-US" sz="2200" u="sng">
                <a:solidFill>
                  <a:srgbClr val="000000"/>
                </a:solidFill>
                <a:latin typeface="Arial"/>
                <a:hlinkClick r:id="rId10" tooltip="https://www.gilleducation.ie/"/>
              </a:rPr>
              <a:t>Gill Education</a:t>
            </a:r>
            <a:r>
              <a:rPr lang="en-US" sz="2200">
                <a:solidFill>
                  <a:srgbClr val="000000"/>
                </a:solidFill>
                <a:latin typeface="Arial"/>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DBD9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028700" y="3661970"/>
            <a:ext cx="5267662" cy="2963060"/>
          </a:xfrm>
          <a:custGeom>
            <a:avLst/>
            <a:gdLst/>
            <a:ahLst/>
            <a:cxnLst/>
            <a:rect r="r" b="b" t="t" l="l"/>
            <a:pathLst>
              <a:path h="2963060" w="5267662">
                <a:moveTo>
                  <a:pt x="0" y="0"/>
                </a:moveTo>
                <a:lnTo>
                  <a:pt x="5267662" y="0"/>
                </a:lnTo>
                <a:lnTo>
                  <a:pt x="5267662" y="2963060"/>
                </a:lnTo>
                <a:lnTo>
                  <a:pt x="0" y="2963060"/>
                </a:lnTo>
                <a:lnTo>
                  <a:pt x="0" y="0"/>
                </a:lnTo>
                <a:close/>
              </a:path>
            </a:pathLst>
          </a:custGeom>
          <a:blipFill>
            <a:blip r:embed="rId6"/>
            <a:stretch>
              <a:fillRect l="0" t="0" r="0" b="0"/>
            </a:stretch>
          </a:blipFill>
        </p:spPr>
      </p:sp>
      <p:sp>
        <p:nvSpPr>
          <p:cNvPr name="TextBox 11" id="11"/>
          <p:cNvSpPr txBox="true"/>
          <p:nvPr/>
        </p:nvSpPr>
        <p:spPr>
          <a:xfrm rot="0">
            <a:off x="6446955" y="2124075"/>
            <a:ext cx="10191700"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Former First Lady of the United States, </a:t>
            </a:r>
            <a:r>
              <a:rPr lang="en-US" sz="3000">
                <a:solidFill>
                  <a:srgbClr val="000000"/>
                </a:solidFill>
                <a:latin typeface="Arial Bold"/>
              </a:rPr>
              <a:t>Eleanor Roosevelt </a:t>
            </a:r>
            <a:r>
              <a:rPr lang="en-US" sz="3000">
                <a:solidFill>
                  <a:srgbClr val="000000"/>
                </a:solidFill>
                <a:latin typeface="Arial"/>
              </a:rPr>
              <a:t>(right), served as the first Chairperson of the Commission on Human Rights. She was heavily involved in drafting the UDHR. In 1968, she was posthumously awarded the United Nations Human Rights Prize.</a:t>
            </a:r>
          </a:p>
          <a:p>
            <a:pPr algn="just">
              <a:lnSpc>
                <a:spcPts val="4200"/>
              </a:lnSpc>
            </a:pPr>
            <a:r>
              <a:rPr lang="en-US" sz="3000">
                <a:solidFill>
                  <a:srgbClr val="000000"/>
                </a:solidFill>
                <a:latin typeface="Arial Bold"/>
              </a:rPr>
              <a:t>Hansa Mehta</a:t>
            </a:r>
            <a:r>
              <a:rPr lang="en-US" sz="3000">
                <a:solidFill>
                  <a:srgbClr val="000000"/>
                </a:solidFill>
                <a:latin typeface="Arial"/>
              </a:rPr>
              <a:t> of India (left) was the only other female delegate to the United Nations Commission on Human Rights in 1947-1948. She was a staunch fighter for women's rights in India and abroad. She is widely credited with changing the phrase 'All men are born free and equal' to 'All human beings are born free and equal' in Article 1. </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28700" y="781050"/>
            <a:ext cx="15609955" cy="1235076"/>
          </a:xfrm>
          <a:prstGeom prst="rect">
            <a:avLst/>
          </a:prstGeom>
        </p:spPr>
        <p:txBody>
          <a:bodyPr anchor="t" rtlCol="false" tIns="0" lIns="0" bIns="0" rIns="0">
            <a:spAutoFit/>
          </a:bodyPr>
          <a:lstStyle/>
          <a:p>
            <a:pPr algn="l">
              <a:lnSpc>
                <a:spcPts val="9099"/>
              </a:lnSpc>
            </a:pPr>
            <a:r>
              <a:rPr lang="en-US" sz="6499">
                <a:solidFill>
                  <a:srgbClr val="363371"/>
                </a:solidFill>
                <a:latin typeface="Arial Bold"/>
              </a:rPr>
              <a:t>Eleanor Roosevelt and Hansa Mehta</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5" id="15"/>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7" tooltip="https://twitter.com/MsStacyS"/>
              </a:rPr>
              <a:t>Stacy Stout</a:t>
            </a:r>
            <a:r>
              <a:rPr lang="en-US" sz="2200">
                <a:solidFill>
                  <a:srgbClr val="000000"/>
                </a:solidFill>
                <a:latin typeface="Arial"/>
              </a:rPr>
              <a:t> and </a:t>
            </a:r>
            <a:r>
              <a:rPr lang="en-US" sz="2200" u="sng">
                <a:solidFill>
                  <a:srgbClr val="000000"/>
                </a:solidFill>
                <a:latin typeface="Arial"/>
                <a:hlinkClick r:id="rId8" tooltip="https://twitter.com/histforall"/>
              </a:rPr>
              <a:t>Dermot Lucey</a:t>
            </a:r>
            <a:r>
              <a:rPr lang="en-US" sz="2200">
                <a:solidFill>
                  <a:srgbClr val="000000"/>
                </a:solidFill>
                <a:latin typeface="Arial"/>
              </a:rPr>
              <a:t> (</a:t>
            </a:r>
            <a:r>
              <a:rPr lang="en-US" sz="2200" u="sng">
                <a:solidFill>
                  <a:srgbClr val="000000"/>
                </a:solidFill>
                <a:latin typeface="Arial"/>
                <a:hlinkClick r:id="rId9" tooltip="https://www.gilleducation.ie/"/>
              </a:rPr>
              <a:t>Gill Education</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6" id="6"/>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363371"/>
                </a:solidFill>
                <a:latin typeface="Arial Bold"/>
              </a:rPr>
              <a:t>Introduction</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the wake of World War II, a world torn apart by conflict yearned for a new paradigm of peace and cooperation. The war had resulted in millions of lives lost and widespread devastation. Amidst this chaos, and with the shadow of the Cold War looming, the United Nations (UN) was established in 1945. Created as a platform for fostering international peace, human rights, and development, the UN aimed to ensure that the world would never again experience such catastrophic conflicts as it had in the span of 30 years when the world was flung into the First and Second World Wars. In its present form, the UN represents a global effort to make war obsolete and to build a future grounded in mutual respect and collaboration.</a:t>
            </a:r>
          </a:p>
        </p:txBody>
      </p:sp>
      <p:sp>
        <p:nvSpPr>
          <p:cNvPr name="TextBox 9" id="9"/>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1128530" y="2014348"/>
            <a:ext cx="5510125" cy="7710963"/>
          </a:xfrm>
          <a:custGeom>
            <a:avLst/>
            <a:gdLst/>
            <a:ahLst/>
            <a:cxnLst/>
            <a:rect r="r" b="b" t="t" l="l"/>
            <a:pathLst>
              <a:path h="7710963" w="5510125">
                <a:moveTo>
                  <a:pt x="0" y="0"/>
                </a:moveTo>
                <a:lnTo>
                  <a:pt x="5510125" y="0"/>
                </a:lnTo>
                <a:lnTo>
                  <a:pt x="5510125" y="7710963"/>
                </a:lnTo>
                <a:lnTo>
                  <a:pt x="0" y="7710963"/>
                </a:lnTo>
                <a:lnTo>
                  <a:pt x="0" y="0"/>
                </a:lnTo>
                <a:close/>
              </a:path>
            </a:pathLst>
          </a:custGeom>
          <a:blipFill>
            <a:blip r:embed="rId6"/>
            <a:stretch>
              <a:fillRect l="0" t="0" r="0" b="0"/>
            </a:stretch>
          </a:blipFill>
        </p:spPr>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363371"/>
                </a:solidFill>
                <a:latin typeface="Arial Bold"/>
              </a:rPr>
              <a:t>Universal Declaration of Human Rights (UDHR)</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1028700" y="1930400"/>
            <a:ext cx="9965809" cy="7840344"/>
          </a:xfrm>
          <a:prstGeom prst="rect">
            <a:avLst/>
          </a:prstGeom>
        </p:spPr>
        <p:txBody>
          <a:bodyPr anchor="t" rtlCol="false" tIns="0" lIns="0" bIns="0" rIns="0">
            <a:spAutoFit/>
          </a:bodyPr>
          <a:lstStyle/>
          <a:p>
            <a:pPr algn="just">
              <a:lnSpc>
                <a:spcPts val="3080"/>
              </a:lnSpc>
            </a:pPr>
            <a:r>
              <a:rPr lang="en-US" sz="2200">
                <a:solidFill>
                  <a:srgbClr val="000000"/>
                </a:solidFill>
                <a:latin typeface="Arial"/>
              </a:rPr>
              <a:t>The </a:t>
            </a:r>
            <a:r>
              <a:rPr lang="en-US" sz="2200">
                <a:solidFill>
                  <a:srgbClr val="000000"/>
                </a:solidFill>
                <a:latin typeface="Arial Semi-Bold"/>
              </a:rPr>
              <a:t>Universal Declaration of Human Rights (UDHR)</a:t>
            </a:r>
            <a:r>
              <a:rPr lang="en-US" sz="2200">
                <a:solidFill>
                  <a:srgbClr val="000000"/>
                </a:solidFill>
                <a:latin typeface="Arial"/>
              </a:rPr>
              <a:t> stands as a monumental document in the annals of human history, setting forth fundamental human rights that should be protected for all people. However, it's crucial to understand its legal nature. Unlike some international documents, such as the </a:t>
            </a:r>
            <a:r>
              <a:rPr lang="en-US" sz="2200">
                <a:solidFill>
                  <a:srgbClr val="000000"/>
                </a:solidFill>
                <a:latin typeface="Arial Semi-Bold"/>
              </a:rPr>
              <a:t>Geneva Conventions</a:t>
            </a:r>
            <a:r>
              <a:rPr lang="en-US" sz="2200">
                <a:solidFill>
                  <a:srgbClr val="000000"/>
                </a:solidFill>
                <a:latin typeface="Arial"/>
              </a:rPr>
              <a:t>, the UDHR is not legally binding. This distinction means that states and entities are not under a legal obligation, enforced by international law, to implement its provisions.</a:t>
            </a:r>
          </a:p>
          <a:p>
            <a:pPr algn="just">
              <a:lnSpc>
                <a:spcPts val="3080"/>
              </a:lnSpc>
            </a:pPr>
            <a:r>
              <a:rPr lang="en-US" sz="2200">
                <a:solidFill>
                  <a:srgbClr val="000000"/>
                </a:solidFill>
                <a:latin typeface="Arial"/>
              </a:rPr>
              <a:t>While the UDHR doesn't carry the force of international law in the same way treaties do, its significance and influence cannot be understated. Over the decades since its adoption in 1948, the UDHR has played a pivotal role in shaping the global human rights discourse. Many of its principles have been incorporated into subsequent international treaties, regional human rights documents, and national constitutions and legal frameworks. This has resulted in the UDHR acting as a moral compass and foundational text for the development of </a:t>
            </a:r>
            <a:r>
              <a:rPr lang="en-US" sz="2200">
                <a:solidFill>
                  <a:srgbClr val="000000"/>
                </a:solidFill>
                <a:latin typeface="Arial Semi-Bold"/>
              </a:rPr>
              <a:t>international human rights law</a:t>
            </a:r>
            <a:r>
              <a:rPr lang="en-US" sz="2200">
                <a:solidFill>
                  <a:srgbClr val="000000"/>
                </a:solidFill>
                <a:latin typeface="Arial"/>
              </a:rPr>
              <a:t>.</a:t>
            </a:r>
          </a:p>
          <a:p>
            <a:pPr algn="just">
              <a:lnSpc>
                <a:spcPts val="3080"/>
              </a:lnSpc>
            </a:pPr>
            <a:r>
              <a:rPr lang="en-US" sz="2200">
                <a:solidFill>
                  <a:srgbClr val="000000"/>
                </a:solidFill>
                <a:latin typeface="Arial"/>
              </a:rPr>
              <a:t>Furthermore, the spirit and principles of the UDHR have often been invoked by activists, governments, and international bodies to highlight and condemn human rights abuses. Even without the binding force of law, the UDHR's impact has been profound, with its principles serving as a touchstone for global efforts to promote and safeguard human dignity, freedom, and equality.</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1028700" y="1860550"/>
          <a:ext cx="15609955" cy="7543800"/>
        </p:xfrm>
        <a:graphic>
          <a:graphicData uri="http://schemas.openxmlformats.org/drawingml/2006/table">
            <a:tbl>
              <a:tblPr/>
              <a:tblGrid>
                <a:gridCol w="5203318"/>
                <a:gridCol w="5203318"/>
                <a:gridCol w="5203318"/>
              </a:tblGrid>
              <a:tr h="620692">
                <a:tc>
                  <a:txBody>
                    <a:bodyPr anchor="t" rtlCol="false"/>
                    <a:lstStyle/>
                    <a:p>
                      <a:pPr algn="ctr">
                        <a:lnSpc>
                          <a:spcPts val="2100"/>
                        </a:lnSpc>
                        <a:defRPr/>
                      </a:pPr>
                      <a:r>
                        <a:rPr lang="en-US" sz="1500">
                          <a:solidFill>
                            <a:srgbClr val="000000"/>
                          </a:solidFill>
                          <a:latin typeface="Arial"/>
                        </a:rPr>
                        <a:t>Article 1: All human beings are born free and equal in dignity and rights.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11: Everyone charged with a crime has the right to be presumed innocent until proven guilty.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21: Everyone has the right to take part in government and access public services.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rPr>
                        <a:t>Article 2: Everyone is entitled to all the rights and freedoms set forth in this Declaration without distinction of any kind.</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12: No one shall be subjected to arbitrary interference with privacy, family, home, or correspondence.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22: Everyone, as a member of society, has the right to social security.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rPr>
                        <a:t>Article 3: Everyone has the right to life, liberty, and security of person.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13: Everyone has the right to freedom of movement and residence within the borders of each state.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23: Everyone has the right to work, to free choice of employment, to just and favourable conditions of work.</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rPr>
                        <a:t>Article 4: No one shall be held in slavery or servitude.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14: Everyone has the right to seek asylum from persecution in other countries.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24: Everyone has the right to rest and leisure.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rPr>
                        <a:t>Article 5: No one shall be subjected to torture or to cruel, inhuman, or degrading treatment or punishment.</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15: Everyone has the right to a nationality.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25: Everyone has the right to a standard of living adequate for health and well-being.</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620692">
                <a:tc>
                  <a:txBody>
                    <a:bodyPr anchor="t" rtlCol="false"/>
                    <a:lstStyle/>
                    <a:p>
                      <a:pPr algn="ctr">
                        <a:lnSpc>
                          <a:spcPts val="2100"/>
                        </a:lnSpc>
                        <a:defRPr/>
                      </a:pPr>
                      <a:r>
                        <a:rPr lang="en-US" sz="1500">
                          <a:solidFill>
                            <a:srgbClr val="000000"/>
                          </a:solidFill>
                          <a:latin typeface="Arial"/>
                        </a:rPr>
                        <a:t>Article 6: Everyone has the right to recognition everywhere as a person before the law.</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16: Men and women have the right to marry and found a family.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26: Everyone has the right to education.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88068">
                <a:tc>
                  <a:txBody>
                    <a:bodyPr anchor="t" rtlCol="false"/>
                    <a:lstStyle/>
                    <a:p>
                      <a:pPr algn="ctr">
                        <a:lnSpc>
                          <a:spcPts val="2100"/>
                        </a:lnSpc>
                        <a:defRPr/>
                      </a:pPr>
                      <a:r>
                        <a:rPr lang="en-US" sz="1500">
                          <a:solidFill>
                            <a:srgbClr val="000000"/>
                          </a:solidFill>
                          <a:latin typeface="Arial"/>
                        </a:rPr>
                        <a:t>Article 7: All are equal before the law and are entitled to equal protection of the law.</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17: Everyone has the right to own property.</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27: Everyone has the right to participate in the cultural life of the community and benefit from scientific advancements.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88068">
                <a:tc>
                  <a:txBody>
                    <a:bodyPr anchor="t" rtlCol="false"/>
                    <a:lstStyle/>
                    <a:p>
                      <a:pPr algn="ctr">
                        <a:lnSpc>
                          <a:spcPts val="2100"/>
                        </a:lnSpc>
                        <a:defRPr/>
                      </a:pPr>
                      <a:r>
                        <a:rPr lang="en-US" sz="1500">
                          <a:solidFill>
                            <a:srgbClr val="000000"/>
                          </a:solidFill>
                          <a:latin typeface="Arial"/>
                        </a:rPr>
                        <a:t>Article 8: Everyone has the right to an effective remedy by the competent national tribunals for acts violating fundamental rights.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18: Everyone has the right to freedom of thought, conscience, and religion.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28: Everyone is entitled to a social and international order in which these rights can be realized.</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888068">
                <a:tc>
                  <a:txBody>
                    <a:bodyPr anchor="t" rtlCol="false"/>
                    <a:lstStyle/>
                    <a:p>
                      <a:pPr algn="ctr">
                        <a:lnSpc>
                          <a:spcPts val="2100"/>
                        </a:lnSpc>
                        <a:defRPr/>
                      </a:pPr>
                      <a:r>
                        <a:rPr lang="en-US" sz="1500">
                          <a:solidFill>
                            <a:srgbClr val="000000"/>
                          </a:solidFill>
                          <a:latin typeface="Arial"/>
                        </a:rPr>
                        <a:t>Article 9: No one shall be subjected to arbitrary arrest, detention, or exile.</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19: Everyone has the right to freedom of opinion and expression.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29: Everyone has duties to the community and is subject to limitations for the purpose of securing due recognition for the rights and freedoms of others.</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r h="1155443">
                <a:tc>
                  <a:txBody>
                    <a:bodyPr anchor="t" rtlCol="false"/>
                    <a:lstStyle/>
                    <a:p>
                      <a:pPr algn="ctr">
                        <a:lnSpc>
                          <a:spcPts val="2100"/>
                        </a:lnSpc>
                        <a:defRPr/>
                      </a:pPr>
                      <a:r>
                        <a:rPr lang="en-US" sz="1500">
                          <a:solidFill>
                            <a:srgbClr val="000000"/>
                          </a:solidFill>
                          <a:latin typeface="Arial"/>
                        </a:rPr>
                        <a:t>Article 10: Everyone is entitled to a fair and public hearing by an independent tribunal.</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20: Everyone has the right to freedom of peaceful assembly and association.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c>
                  <a:txBody>
                    <a:bodyPr anchor="t" rtlCol="false"/>
                    <a:lstStyle/>
                    <a:p>
                      <a:pPr algn="ctr">
                        <a:lnSpc>
                          <a:spcPts val="2100"/>
                        </a:lnSpc>
                        <a:defRPr/>
                      </a:pPr>
                      <a:r>
                        <a:rPr lang="en-US" sz="1500">
                          <a:solidFill>
                            <a:srgbClr val="000000"/>
                          </a:solidFill>
                          <a:latin typeface="Arial"/>
                        </a:rPr>
                        <a:t>Article 30: Nothing in this Declaration may be interpreted as implying for any State, group, or person any right to perform any act aimed at the destruction of any of the rights and freedoms set forth herein.</a:t>
                      </a:r>
                      <a:endParaRPr lang="en-US" sz="1100"/>
                    </a:p>
                  </a:txBody>
                  <a:tcPr marL="23812" marR="23812" marT="23812" marB="23812"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363371"/>
                </a:solidFill>
                <a:latin typeface="Arial Bold"/>
              </a:rPr>
              <a:t>Universal Declaration of Human Rights (UDHR)</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811797" y="3689350"/>
          <a:ext cx="16001466" cy="3667125"/>
        </p:xfrm>
        <a:graphic>
          <a:graphicData uri="http://schemas.openxmlformats.org/drawingml/2006/table">
            <a:tbl>
              <a:tblPr/>
              <a:tblGrid>
                <a:gridCol w="7142108"/>
                <a:gridCol w="8859358"/>
              </a:tblGrid>
              <a:tr h="1751750">
                <a:tc>
                  <a:txBody>
                    <a:bodyPr anchor="t" rtlCol="false"/>
                    <a:lstStyle/>
                    <a:p>
                      <a:pPr algn="ctr">
                        <a:lnSpc>
                          <a:spcPts val="4199"/>
                        </a:lnSpc>
                        <a:defRPr/>
                      </a:pPr>
                      <a:r>
                        <a:rPr lang="en-US" sz="2999">
                          <a:solidFill>
                            <a:srgbClr val="000000"/>
                          </a:solidFill>
                          <a:latin typeface="Arial"/>
                        </a:rPr>
                        <a:t>Promoting </a:t>
                      </a:r>
                      <a:r>
                        <a:rPr lang="en-US" sz="2999">
                          <a:solidFill>
                            <a:srgbClr val="000000"/>
                          </a:solidFill>
                          <a:latin typeface="Arial Bold"/>
                        </a:rPr>
                        <a:t>gender equality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rPr>
                        <a:t>e.g. </a:t>
                      </a:r>
                      <a:r>
                        <a:rPr lang="en-US" sz="2999">
                          <a:solidFill>
                            <a:srgbClr val="000000"/>
                          </a:solidFill>
                          <a:latin typeface="Arial Bold"/>
                        </a:rPr>
                        <a:t>Girls in Tech </a:t>
                      </a:r>
                      <a:r>
                        <a:rPr lang="en-US" sz="2999">
                          <a:solidFill>
                            <a:srgbClr val="000000"/>
                          </a:solidFill>
                          <a:latin typeface="Arial"/>
                        </a:rPr>
                        <a:t>is an organisation focused on the engagement, education and empowerment of women in technology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222375">
                <a:tc>
                  <a:txBody>
                    <a:bodyPr anchor="t" rtlCol="false"/>
                    <a:lstStyle/>
                    <a:p>
                      <a:pPr algn="ctr">
                        <a:lnSpc>
                          <a:spcPts val="4199"/>
                        </a:lnSpc>
                        <a:defRPr/>
                      </a:pPr>
                      <a:r>
                        <a:rPr lang="en-US" sz="2999">
                          <a:solidFill>
                            <a:srgbClr val="000000"/>
                          </a:solidFill>
                          <a:latin typeface="Arial"/>
                        </a:rPr>
                        <a:t>Reducing </a:t>
                      </a:r>
                      <a:r>
                        <a:rPr lang="en-US" sz="2999">
                          <a:solidFill>
                            <a:srgbClr val="000000"/>
                          </a:solidFill>
                          <a:latin typeface="Arial Bold"/>
                        </a:rPr>
                        <a:t>child mortality</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rPr>
                        <a:t>e.g. supplies vaccines to reach 45% of the world's children under five</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3000">
                <a:tc>
                  <a:txBody>
                    <a:bodyPr anchor="t" rtlCol="false"/>
                    <a:lstStyle/>
                    <a:p>
                      <a:pPr algn="ctr">
                        <a:lnSpc>
                          <a:spcPts val="4199"/>
                        </a:lnSpc>
                        <a:defRPr/>
                      </a:pPr>
                      <a:r>
                        <a:rPr lang="en-US" sz="2999">
                          <a:solidFill>
                            <a:srgbClr val="000000"/>
                          </a:solidFill>
                          <a:latin typeface="Arial"/>
                        </a:rPr>
                        <a:t>Working to end the use of </a:t>
                      </a:r>
                      <a:r>
                        <a:rPr lang="en-US" sz="2999">
                          <a:solidFill>
                            <a:srgbClr val="000000"/>
                          </a:solidFill>
                          <a:latin typeface="Arial Bold"/>
                        </a:rPr>
                        <a:t>child soldiers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199"/>
                        </a:lnSpc>
                        <a:defRPr/>
                      </a:pPr>
                      <a:r>
                        <a:rPr lang="en-US" sz="2999">
                          <a:solidFill>
                            <a:srgbClr val="000000"/>
                          </a:solidFill>
                          <a:latin typeface="Arial"/>
                        </a:rPr>
                        <a:t>e.g. helping reunify child soldiers with their families</a:t>
                      </a:r>
                      <a:endParaRPr lang="en-US" sz="1100"/>
                    </a:p>
                  </a:txBody>
                  <a:tcPr marL="47625" marR="47625" marT="47625" marB="47625"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1" id="11"/>
          <p:cNvSpPr txBox="true"/>
          <p:nvPr/>
        </p:nvSpPr>
        <p:spPr>
          <a:xfrm rot="0">
            <a:off x="776061" y="1508125"/>
            <a:ext cx="16001466" cy="2181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To help children affected by WWI, the UN General Assembly established the </a:t>
            </a:r>
            <a:r>
              <a:rPr lang="en-US" sz="3000">
                <a:solidFill>
                  <a:srgbClr val="000000"/>
                </a:solidFill>
                <a:latin typeface="Arial Bold"/>
              </a:rPr>
              <a:t>International Children's Emergency Fund (UNICEF) </a:t>
            </a:r>
            <a:r>
              <a:rPr lang="en-US" sz="3000">
                <a:solidFill>
                  <a:srgbClr val="000000"/>
                </a:solidFill>
                <a:latin typeface="Arial"/>
              </a:rPr>
              <a:t>in 1946. </a:t>
            </a:r>
            <a:r>
              <a:rPr lang="en-US" sz="3000">
                <a:solidFill>
                  <a:srgbClr val="000000"/>
                </a:solidFill>
                <a:latin typeface="Arial Bold"/>
              </a:rPr>
              <a:t>UNICEF </a:t>
            </a:r>
            <a:r>
              <a:rPr lang="en-US" sz="3000">
                <a:solidFill>
                  <a:srgbClr val="000000"/>
                </a:solidFill>
                <a:latin typeface="Arial"/>
              </a:rPr>
              <a:t>works in over 190 countries to save children's lives, defend their rights and help them to achieve their potential. </a:t>
            </a:r>
            <a:r>
              <a:rPr lang="en-US" sz="3000">
                <a:solidFill>
                  <a:srgbClr val="000000"/>
                </a:solidFill>
                <a:latin typeface="Arial Bold"/>
              </a:rPr>
              <a:t>UNICEF </a:t>
            </a:r>
            <a:r>
              <a:rPr lang="en-US" sz="3000">
                <a:solidFill>
                  <a:srgbClr val="000000"/>
                </a:solidFill>
                <a:latin typeface="Arial"/>
              </a:rPr>
              <a:t>works to achieve this in many different ways including:</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776061" y="876300"/>
            <a:ext cx="16072937" cy="755650"/>
          </a:xfrm>
          <a:prstGeom prst="rect">
            <a:avLst/>
          </a:prstGeom>
        </p:spPr>
        <p:txBody>
          <a:bodyPr anchor="t" rtlCol="false" tIns="0" lIns="0" bIns="0" rIns="0">
            <a:spAutoFit/>
          </a:bodyPr>
          <a:lstStyle/>
          <a:p>
            <a:pPr algn="l">
              <a:lnSpc>
                <a:spcPts val="5599"/>
              </a:lnSpc>
            </a:pPr>
            <a:r>
              <a:rPr lang="en-US" sz="3999">
                <a:solidFill>
                  <a:srgbClr val="363371"/>
                </a:solidFill>
                <a:latin typeface="Arial Bold"/>
              </a:rPr>
              <a:t>United Nations International Children's Emergency Fund (UNICEF)</a:t>
            </a:r>
          </a:p>
        </p:txBody>
      </p:sp>
      <p:sp>
        <p:nvSpPr>
          <p:cNvPr name="TextBox 14" id="14"/>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776061" y="1225550"/>
            <a:ext cx="16001466" cy="22320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In 1989, the </a:t>
            </a:r>
            <a:r>
              <a:rPr lang="en-US" sz="2500">
                <a:solidFill>
                  <a:srgbClr val="000000"/>
                </a:solidFill>
                <a:latin typeface="Arial Bold"/>
              </a:rPr>
              <a:t>Convention on the Rights of the Child </a:t>
            </a:r>
            <a:r>
              <a:rPr lang="en-US" sz="2500">
                <a:solidFill>
                  <a:srgbClr val="000000"/>
                </a:solidFill>
                <a:latin typeface="Arial"/>
              </a:rPr>
              <a:t>was adopted by the </a:t>
            </a:r>
            <a:r>
              <a:rPr lang="en-US" sz="2500">
                <a:solidFill>
                  <a:srgbClr val="000000"/>
                </a:solidFill>
                <a:latin typeface="Arial Bold"/>
              </a:rPr>
              <a:t>UN General Assemby</a:t>
            </a:r>
            <a:r>
              <a:rPr lang="en-US" sz="2500">
                <a:solidFill>
                  <a:srgbClr val="000000"/>
                </a:solidFill>
                <a:latin typeface="Arial"/>
              </a:rPr>
              <a:t>. The UNCRC guarantees and sets minimum standards for protecting the rights of children. It is the most widely ratified human rights treaty in history, with 41 articles.</a:t>
            </a:r>
          </a:p>
          <a:p>
            <a:pPr algn="just">
              <a:lnSpc>
                <a:spcPts val="3500"/>
              </a:lnSpc>
            </a:pPr>
            <a:r>
              <a:rPr lang="en-US" sz="2500">
                <a:solidFill>
                  <a:srgbClr val="000000"/>
                </a:solidFill>
                <a:latin typeface="Arial"/>
              </a:rPr>
              <a:t>The UN has also adopted a series of other conventions such as the </a:t>
            </a:r>
            <a:r>
              <a:rPr lang="en-US" sz="2500">
                <a:solidFill>
                  <a:srgbClr val="000000"/>
                </a:solidFill>
                <a:latin typeface="Arial Bold"/>
              </a:rPr>
              <a:t>elimination of discrimination against women</a:t>
            </a:r>
            <a:r>
              <a:rPr lang="en-US" sz="2500">
                <a:solidFill>
                  <a:srgbClr val="000000"/>
                </a:solidFill>
                <a:latin typeface="Arial"/>
              </a:rPr>
              <a:t> (1979) and </a:t>
            </a:r>
            <a:r>
              <a:rPr lang="en-US" sz="2500">
                <a:solidFill>
                  <a:srgbClr val="000000"/>
                </a:solidFill>
                <a:latin typeface="Arial Bold"/>
              </a:rPr>
              <a:t>the rights of persons with disabilities</a:t>
            </a:r>
            <a:r>
              <a:rPr lang="en-US" sz="2500">
                <a:solidFill>
                  <a:srgbClr val="000000"/>
                </a:solidFill>
                <a:latin typeface="Arial"/>
              </a:rPr>
              <a:t> (2006). </a:t>
            </a:r>
          </a:p>
        </p:txBody>
      </p:sp>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0">
            <a:off x="776061" y="574675"/>
            <a:ext cx="16072937" cy="755650"/>
          </a:xfrm>
          <a:prstGeom prst="rect">
            <a:avLst/>
          </a:prstGeom>
        </p:spPr>
        <p:txBody>
          <a:bodyPr anchor="t" rtlCol="false" tIns="0" lIns="0" bIns="0" rIns="0">
            <a:spAutoFit/>
          </a:bodyPr>
          <a:lstStyle/>
          <a:p>
            <a:pPr algn="l">
              <a:lnSpc>
                <a:spcPts val="5599"/>
              </a:lnSpc>
            </a:pPr>
            <a:r>
              <a:rPr lang="en-US" sz="3999">
                <a:solidFill>
                  <a:srgbClr val="363371"/>
                </a:solidFill>
                <a:latin typeface="Arial Bold"/>
              </a:rPr>
              <a:t>United Nations Convention on the Rights of the Child (UNCRC)</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Freeform 14" id="14"/>
          <p:cNvSpPr/>
          <p:nvPr/>
        </p:nvSpPr>
        <p:spPr>
          <a:xfrm flipH="false" flipV="false" rot="0">
            <a:off x="2515647" y="3457575"/>
            <a:ext cx="12913807" cy="6267736"/>
          </a:xfrm>
          <a:custGeom>
            <a:avLst/>
            <a:gdLst/>
            <a:ahLst/>
            <a:cxnLst/>
            <a:rect r="r" b="b" t="t" l="l"/>
            <a:pathLst>
              <a:path h="6267736" w="12913807">
                <a:moveTo>
                  <a:pt x="0" y="0"/>
                </a:moveTo>
                <a:lnTo>
                  <a:pt x="12913806" y="0"/>
                </a:lnTo>
                <a:lnTo>
                  <a:pt x="12913806" y="6267736"/>
                </a:lnTo>
                <a:lnTo>
                  <a:pt x="0" y="6267736"/>
                </a:lnTo>
                <a:lnTo>
                  <a:pt x="0" y="0"/>
                </a:lnTo>
                <a:close/>
              </a:path>
            </a:pathLst>
          </a:custGeom>
          <a:blipFill>
            <a:blip r:embed="rId6"/>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graphicFrame>
        <p:nvGraphicFramePr>
          <p:cNvPr name="Table 10" id="10"/>
          <p:cNvGraphicFramePr>
            <a:graphicFrameLocks noGrp="true"/>
          </p:cNvGraphicFramePr>
          <p:nvPr/>
        </p:nvGraphicFramePr>
        <p:xfrm>
          <a:off x="685800" y="1028700"/>
          <a:ext cx="16253460" cy="7690485"/>
        </p:xfrm>
        <a:graphic>
          <a:graphicData uri="http://schemas.openxmlformats.org/drawingml/2006/table">
            <a:tbl>
              <a:tblPr/>
              <a:tblGrid>
                <a:gridCol w="4992488"/>
                <a:gridCol w="11260972"/>
              </a:tblGrid>
              <a:tr h="918953">
                <a:tc gridSpan="2">
                  <a:txBody>
                    <a:bodyPr anchor="t" rtlCol="false"/>
                    <a:lstStyle/>
                    <a:p>
                      <a:pPr algn="ctr">
                        <a:lnSpc>
                          <a:spcPts val="6300"/>
                        </a:lnSpc>
                        <a:defRPr/>
                      </a:pPr>
                      <a:r>
                        <a:rPr lang="en-US" sz="4500">
                          <a:solidFill>
                            <a:srgbClr val="FFFFFF"/>
                          </a:solidFill>
                          <a:latin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c hMerge="true">
                  <a:txBody>
                    <a:bodyPr anchor="t" rtlCol="false"/>
                    <a:lstStyle/>
                    <a:p>
                      <a:pPr algn="ctr">
                        <a:lnSpc>
                          <a:spcPts val="6300"/>
                        </a:lnSpc>
                        <a:defRPr/>
                      </a:pPr>
                      <a:r>
                        <a:rPr lang="en-US" sz="4500">
                          <a:solidFill>
                            <a:srgbClr val="FFFFFF"/>
                          </a:solidFill>
                          <a:latin typeface="Arial Bold"/>
                        </a:rPr>
                        <a:t>Other ways the UN Promotes Justice</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solidFill>
                      <a:srgbClr val="5B55C8"/>
                    </a:solidFill>
                  </a:tcPr>
                </a:tc>
              </a:tr>
              <a:tr h="804084">
                <a:tc>
                  <a:txBody>
                    <a:bodyPr anchor="t" rtlCol="false"/>
                    <a:lstStyle/>
                    <a:p>
                      <a:pPr algn="just">
                        <a:lnSpc>
                          <a:spcPts val="2800"/>
                        </a:lnSpc>
                        <a:defRPr/>
                      </a:pPr>
                      <a:r>
                        <a:rPr lang="en-US" sz="2000">
                          <a:solidFill>
                            <a:srgbClr val="000000"/>
                          </a:solidFill>
                          <a:latin typeface="Arial Bold"/>
                        </a:rPr>
                        <a:t>Commission on the Status of Women (CSW)</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Promotes gender equality and the advancement of women</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4084">
                <a:tc>
                  <a:txBody>
                    <a:bodyPr anchor="t" rtlCol="false"/>
                    <a:lstStyle/>
                    <a:p>
                      <a:pPr algn="just">
                        <a:lnSpc>
                          <a:spcPts val="2800"/>
                        </a:lnSpc>
                        <a:defRPr/>
                      </a:pPr>
                      <a:r>
                        <a:rPr lang="en-US" sz="2000">
                          <a:solidFill>
                            <a:srgbClr val="000000"/>
                          </a:solidFill>
                          <a:latin typeface="Arial Bold"/>
                        </a:rPr>
                        <a:t>United Nations High Commissioner for Refugees (UNHCR)</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Helps people forced to flee their homes and has staff in over 130 countries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1158263">
                <a:tc>
                  <a:txBody>
                    <a:bodyPr anchor="t" rtlCol="false"/>
                    <a:lstStyle/>
                    <a:p>
                      <a:pPr algn="just">
                        <a:lnSpc>
                          <a:spcPts val="2800"/>
                        </a:lnSpc>
                        <a:defRPr/>
                      </a:pPr>
                      <a:r>
                        <a:rPr lang="en-US" sz="2000">
                          <a:solidFill>
                            <a:srgbClr val="000000"/>
                          </a:solidFill>
                          <a:latin typeface="Arial Bold"/>
                        </a:rPr>
                        <a:t>High Commissioner for Human Rights (OHCHR)</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Leads UN activity on human rights issues. </a:t>
                      </a:r>
                      <a:endParaRPr lang="en-US" sz="1100"/>
                    </a:p>
                    <a:p>
                      <a:pPr algn="just">
                        <a:lnSpc>
                          <a:spcPts val="2800"/>
                        </a:lnSpc>
                      </a:pPr>
                      <a:r>
                        <a:rPr lang="en-US" sz="2000">
                          <a:solidFill>
                            <a:srgbClr val="000000"/>
                          </a:solidFill>
                          <a:latin typeface="Arial"/>
                        </a:rPr>
                        <a:t>Former Irish President </a:t>
                      </a:r>
                      <a:r>
                        <a:rPr lang="en-US" sz="2000">
                          <a:solidFill>
                            <a:srgbClr val="000000"/>
                          </a:solidFill>
                          <a:latin typeface="Arial Bold"/>
                        </a:rPr>
                        <a:t>Mary Robinson </a:t>
                      </a:r>
                      <a:r>
                        <a:rPr lang="en-US" sz="2000">
                          <a:solidFill>
                            <a:srgbClr val="000000"/>
                          </a:solidFill>
                          <a:latin typeface="Arial"/>
                        </a:rPr>
                        <a:t>was UN High Commissioner for Human Rights from 1997-2002.</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4084">
                <a:tc>
                  <a:txBody>
                    <a:bodyPr anchor="t" rtlCol="false"/>
                    <a:lstStyle/>
                    <a:p>
                      <a:pPr algn="just">
                        <a:lnSpc>
                          <a:spcPts val="2800"/>
                        </a:lnSpc>
                        <a:defRPr/>
                      </a:pPr>
                      <a:r>
                        <a:rPr lang="en-US" sz="2000">
                          <a:solidFill>
                            <a:srgbClr val="000000"/>
                          </a:solidFill>
                          <a:latin typeface="Arial Bold"/>
                        </a:rPr>
                        <a:t>The Human Rights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Promotes and protects human rights</a:t>
                      </a:r>
                      <a:endParaRPr lang="en-US" sz="1100"/>
                    </a:p>
                    <a:p>
                      <a:pPr algn="just">
                        <a:lnSpc>
                          <a:spcPts val="2800"/>
                        </a:lnSpc>
                      </a:pPr>
                      <a:r>
                        <a:rPr lang="en-US" sz="2000">
                          <a:solidFill>
                            <a:srgbClr val="000000"/>
                          </a:solidFill>
                          <a:latin typeface="Arial"/>
                        </a:rPr>
                        <a:t>Every four years, it reviews the human rights records of the 193 UN Member States.</a:t>
                      </a:r>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a:solidFill>
                            <a:srgbClr val="000000"/>
                          </a:solidFill>
                          <a:latin typeface="Arial Bold"/>
                        </a:rPr>
                        <a:t>General Assembly</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Condemns human rights abuses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a:solidFill>
                            <a:srgbClr val="000000"/>
                          </a:solidFill>
                          <a:latin typeface="Arial Bold"/>
                        </a:rPr>
                        <a:t>Security Council</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The Security Council has created several resolutions (official opinions) on human rights issues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a:solidFill>
                            <a:srgbClr val="000000"/>
                          </a:solidFill>
                          <a:latin typeface="Arial Bold"/>
                        </a:rPr>
                        <a:t>Peackeepers</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Many peacekeeping missions have a human rights team.</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r h="800255">
                <a:tc>
                  <a:txBody>
                    <a:bodyPr anchor="t" rtlCol="false"/>
                    <a:lstStyle/>
                    <a:p>
                      <a:pPr algn="just">
                        <a:lnSpc>
                          <a:spcPts val="2800"/>
                        </a:lnSpc>
                        <a:defRPr/>
                      </a:pPr>
                      <a:r>
                        <a:rPr lang="en-US" sz="2000">
                          <a:solidFill>
                            <a:srgbClr val="000000"/>
                          </a:solidFill>
                          <a:latin typeface="Arial Bold"/>
                        </a:rPr>
                        <a:t>ILO</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c>
                  <a:txBody>
                    <a:bodyPr anchor="t" rtlCol="false"/>
                    <a:lstStyle/>
                    <a:p>
                      <a:pPr algn="just">
                        <a:lnSpc>
                          <a:spcPts val="2800"/>
                        </a:lnSpc>
                        <a:defRPr/>
                      </a:pPr>
                      <a:r>
                        <a:rPr lang="en-US" sz="2000">
                          <a:solidFill>
                            <a:srgbClr val="000000"/>
                          </a:solidFill>
                          <a:latin typeface="Arial"/>
                        </a:rPr>
                        <a:t>Works to improve the rights of workers. </a:t>
                      </a:r>
                      <a:endParaRPr lang="en-US" sz="1100"/>
                    </a:p>
                  </a:txBody>
                  <a:tcPr marL="19050" marR="19050" marT="19050" marB="19050" anchor="ctr">
                    <a:lnL cmpd="sng" algn="ctr" cap="flat" w="38100">
                      <a:solidFill>
                        <a:srgbClr val="363371"/>
                      </a:solidFill>
                      <a:prstDash val="solid"/>
                      <a:round/>
                      <a:headEnd type="none" w="med" len="med"/>
                      <a:tailEnd type="none" w="med" len="med"/>
                    </a:lnL>
                    <a:lnR cmpd="sng" algn="ctr" cap="flat" w="38100">
                      <a:solidFill>
                        <a:srgbClr val="363371"/>
                      </a:solidFill>
                      <a:prstDash val="solid"/>
                      <a:round/>
                      <a:headEnd type="none" w="med" len="med"/>
                      <a:tailEnd type="none" w="med" len="med"/>
                    </a:lnR>
                    <a:lnT cmpd="sng" algn="ctr" cap="flat" w="38100">
                      <a:solidFill>
                        <a:srgbClr val="363371"/>
                      </a:solidFill>
                      <a:prstDash val="solid"/>
                      <a:round/>
                      <a:headEnd type="none" w="med" len="med"/>
                      <a:tailEnd type="none" w="med" len="med"/>
                    </a:lnT>
                    <a:lnB cmpd="sng" algn="ctr" cap="flat" w="38100">
                      <a:solidFill>
                        <a:srgbClr val="363371"/>
                      </a:solidFill>
                      <a:prstDash val="solid"/>
                      <a:round/>
                      <a:headEnd type="none" w="med" len="med"/>
                      <a:tailEnd type="none" w="med" len="med"/>
                    </a:lnB>
                  </a:tcPr>
                </a:tc>
              </a:tr>
            </a:tbl>
          </a:graphicData>
        </a:graphic>
      </p:graphicFrame>
      <p:sp>
        <p:nvSpPr>
          <p:cNvPr name="TextBox 11" id="11"/>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2" id="12"/>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3" id="13"/>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6" tooltip="https://twitter.com/MsStacyS"/>
              </a:rPr>
              <a:t>Stacy Stout</a:t>
            </a:r>
            <a:r>
              <a:rPr lang="en-US" sz="2200">
                <a:solidFill>
                  <a:srgbClr val="000000"/>
                </a:solidFill>
                <a:latin typeface="Arial"/>
              </a:rPr>
              <a:t> and </a:t>
            </a:r>
            <a:r>
              <a:rPr lang="en-US" sz="2200" u="sng">
                <a:solidFill>
                  <a:srgbClr val="000000"/>
                </a:solidFill>
                <a:latin typeface="Arial"/>
                <a:hlinkClick r:id="rId7" tooltip="https://twitter.com/histforall"/>
              </a:rPr>
              <a:t>Dermot Lucey</a:t>
            </a:r>
            <a:r>
              <a:rPr lang="en-US" sz="2200">
                <a:solidFill>
                  <a:srgbClr val="000000"/>
                </a:solidFill>
                <a:latin typeface="Arial"/>
              </a:rPr>
              <a:t> (</a:t>
            </a:r>
            <a:r>
              <a:rPr lang="en-US" sz="2200" u="sng">
                <a:solidFill>
                  <a:srgbClr val="000000"/>
                </a:solidFill>
                <a:latin typeface="Arial"/>
                <a:hlinkClick r:id="rId8" tooltip="https://www.gilleducation.ie/"/>
              </a:rPr>
              <a:t>Gill Education</a:t>
            </a:r>
            <a:r>
              <a:rPr lang="en-US" sz="2200">
                <a:solidFill>
                  <a:srgbClr val="000000"/>
                </a:solidFill>
                <a:latin typeface="Arial"/>
              </a:rPr>
              <a:t>)</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8" id="8"/>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363371"/>
                </a:solidFill>
                <a:latin typeface="Arial Bold"/>
              </a:rPr>
              <a:t>Questions pg. 27B11 (Making History, 2nd Edition)</a:t>
            </a:r>
          </a:p>
        </p:txBody>
      </p:sp>
      <p:sp>
        <p:nvSpPr>
          <p:cNvPr name="TextBox 9" id="9"/>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are human rights?</a:t>
            </a:r>
          </a:p>
          <a:p>
            <a:pPr algn="l" marL="647702" indent="-323851" lvl="1">
              <a:lnSpc>
                <a:spcPts val="4200"/>
              </a:lnSpc>
              <a:buAutoNum type="arabicPeriod" startAt="1"/>
            </a:pPr>
            <a:r>
              <a:rPr lang="en-US" sz="3000">
                <a:solidFill>
                  <a:srgbClr val="0DA33B"/>
                </a:solidFill>
                <a:latin typeface="Arial"/>
              </a:rPr>
              <a:t>What role did (i) Eleanor Roosevelt and (ii) Hansa Mehta have in the drafting of the Universal Declaration of Human Rights?</a:t>
            </a:r>
          </a:p>
          <a:p>
            <a:pPr algn="l" marL="647702" indent="-323851" lvl="1">
              <a:lnSpc>
                <a:spcPts val="4200"/>
              </a:lnSpc>
              <a:buAutoNum type="arabicPeriod" startAt="1"/>
            </a:pPr>
            <a:r>
              <a:rPr lang="en-US" sz="3000">
                <a:solidFill>
                  <a:srgbClr val="0DA33B"/>
                </a:solidFill>
                <a:latin typeface="Arial"/>
              </a:rPr>
              <a:t>How does UNICEF work to reduce child morality?</a:t>
            </a:r>
          </a:p>
          <a:p>
            <a:pPr algn="l" marL="647702" indent="-323851" lvl="1">
              <a:lnSpc>
                <a:spcPts val="4200"/>
              </a:lnSpc>
              <a:buAutoNum type="arabicPeriod" startAt="1"/>
            </a:pPr>
            <a:r>
              <a:rPr lang="en-US" sz="3000">
                <a:solidFill>
                  <a:srgbClr val="0DA33B"/>
                </a:solidFill>
                <a:latin typeface="Arial"/>
              </a:rPr>
              <a:t>Why was the United Nations High Commissioner for Refugees set up?</a:t>
            </a:r>
          </a:p>
          <a:p>
            <a:pPr algn="l" marL="647702" indent="-323851" lvl="1">
              <a:lnSpc>
                <a:spcPts val="4200"/>
              </a:lnSpc>
              <a:buAutoNum type="arabicPeriod" startAt="1"/>
            </a:pPr>
            <a:r>
              <a:rPr lang="en-US" sz="3000">
                <a:solidFill>
                  <a:srgbClr val="0DA33B"/>
                </a:solidFill>
                <a:latin typeface="Arial"/>
              </a:rPr>
              <a:t>What is the most widely ratified human rights treaty in history?</a:t>
            </a:r>
          </a:p>
          <a:p>
            <a:pPr algn="l" marL="647702" indent="-323851" lvl="1">
              <a:lnSpc>
                <a:spcPts val="4200"/>
              </a:lnSpc>
              <a:buAutoNum type="arabicPeriod" startAt="1"/>
            </a:pPr>
            <a:r>
              <a:rPr lang="en-US" sz="3000">
                <a:solidFill>
                  <a:srgbClr val="0DA33B"/>
                </a:solidFill>
                <a:latin typeface="Arial"/>
              </a:rPr>
              <a:t>Name one former UN High Commissioner for Human Rights.</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363371"/>
                </a:solidFill>
                <a:latin typeface="Arial Bold"/>
              </a:rPr>
              <a:t>35.5: SUMMARY</a:t>
            </a:r>
          </a:p>
        </p:txBody>
      </p:sp>
      <p:sp>
        <p:nvSpPr>
          <p:cNvPr name="TextBox 9" id="9"/>
          <p:cNvSpPr txBox="true"/>
          <p:nvPr/>
        </p:nvSpPr>
        <p:spPr>
          <a:xfrm rot="0">
            <a:off x="351814" y="3799385"/>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35.5: summary</a:t>
            </a:r>
          </a:p>
        </p:txBody>
      </p:sp>
      <p:sp>
        <p:nvSpPr>
          <p:cNvPr name="TextBox 10" id="10"/>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35</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 to Present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Founded in 1945, the United Nations (UN) was established with the primary goal of fostering international co-operation, preventing wars, ensuring justice, and safeguarding human rights. Originally beginning with 51 Member States, the organization grew to encompass 193 members by 2021. Trygve Lie took on the esteemed role of its first Secretary-General, overseeing the Secretariat responsible for day-to-day operations.</a:t>
            </a:r>
          </a:p>
          <a:p>
            <a:pPr algn="l" marL="539754" indent="-269877" lvl="1">
              <a:lnSpc>
                <a:spcPts val="3500"/>
              </a:lnSpc>
              <a:buFont typeface="Arial"/>
              <a:buChar char="•"/>
            </a:pPr>
            <a:r>
              <a:rPr lang="en-US" sz="2500">
                <a:solidFill>
                  <a:srgbClr val="000000"/>
                </a:solidFill>
                <a:latin typeface="Arial"/>
              </a:rPr>
              <a:t>Central to the UN's operations is the General Assembly. Here, all 193 Member States gather to discuss and deliberate on pressing global issues. Each state holds a single vote, and major decisions necessitate a two-thirds majority. Additionally, the Security Council, another pivotal component, focuses on upholding international peace. It comprises five permanent members, each wielding the influential power of a veto.</a:t>
            </a:r>
          </a:p>
          <a:p>
            <a:pPr algn="l" marL="539754" indent="-269877" lvl="1">
              <a:lnSpc>
                <a:spcPts val="3500"/>
              </a:lnSpc>
              <a:buFont typeface="Arial"/>
              <a:buChar char="•"/>
            </a:pPr>
            <a:r>
              <a:rPr lang="en-US" sz="2500">
                <a:solidFill>
                  <a:srgbClr val="000000"/>
                </a:solidFill>
                <a:latin typeface="Arial"/>
              </a:rPr>
              <a:t>The UN's peacekeeping forces, colloquially termed the 'Blue Helmets', play a vital role in ensuring tranquility in conflict zones. These troops, contributed by member states, are dispatched to areas of unrest. The financial cost of these missions is shared among the member nations.</a:t>
            </a:r>
          </a:p>
          <a:p>
            <a:pPr algn="l" marL="539754" indent="-269877" lvl="1">
              <a:lnSpc>
                <a:spcPts val="3500"/>
              </a:lnSpc>
              <a:buFont typeface="Arial"/>
              <a:buChar char="•"/>
            </a:pPr>
            <a:r>
              <a:rPr lang="en-US" sz="2500">
                <a:solidFill>
                  <a:srgbClr val="000000"/>
                </a:solidFill>
                <a:latin typeface="Arial"/>
              </a:rPr>
              <a:t>Historically, the UN has been significantly involved in numerous global conflicts. Since 1948, the Israel-Palestine Conflict has consistently occupied the organization's attention, serving as a persistent point of international contention. Another major engagement was in Yugoslavia during the 1990s. The UN's role during the Yugoslav Wars faced scrutiny, primarily due to its perceived ineffectiveness in curbing severe atrocities.</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Economic and Social Council (ECOSOC) propels the UN's efforts in promoting international cooperation on socio-economic fronts. ECOSOC's undertakings are epitomized by the Sustainable Development Goals (SDGs) – a set of 17 objectives aiming at a prosperous future for all. Operating under ECOSOC are specialized agencies, including the WHO, UNESCO, ILO, and IMF.</a:t>
            </a:r>
          </a:p>
          <a:p>
            <a:pPr algn="l" marL="539754" indent="-269877" lvl="1">
              <a:lnSpc>
                <a:spcPts val="3500"/>
              </a:lnSpc>
              <a:buFont typeface="Arial"/>
              <a:buChar char="•"/>
            </a:pPr>
            <a:r>
              <a:rPr lang="en-US" sz="2500">
                <a:solidFill>
                  <a:srgbClr val="000000"/>
                </a:solidFill>
                <a:latin typeface="Arial"/>
              </a:rPr>
              <a:t>The UN is also vested in global judiciary matters, with the International Court of Justice at its helm. Established in 1945, this court arbitrates disputes between nations. In response to specific global conflicts, the UN also founded the International Criminal Tribunals for both Yugoslavia (1993) and Rwanda (1994) to address heinous war crimes.</a:t>
            </a:r>
          </a:p>
          <a:p>
            <a:pPr algn="l" marL="539754" indent="-269877" lvl="1">
              <a:lnSpc>
                <a:spcPts val="3500"/>
              </a:lnSpc>
              <a:buFont typeface="Arial"/>
              <a:buChar char="•"/>
            </a:pPr>
            <a:r>
              <a:rPr lang="en-US" sz="2500">
                <a:solidFill>
                  <a:srgbClr val="000000"/>
                </a:solidFill>
                <a:latin typeface="Arial"/>
              </a:rPr>
              <a:t>Championing human rights is core to the UN's mission. The Universal Declaration of Human Rights (UDHR), adopted in 1948, is a testament to this commitment. Drawing from the 1789 French Declaration, the UDHR lists 30 articles of universal rights. Although not legally binding, its influence on worldwide human rights discourse is undeniable.</a:t>
            </a:r>
          </a:p>
          <a:p>
            <a:pPr algn="l" marL="539754" indent="-269877" lvl="1">
              <a:lnSpc>
                <a:spcPts val="3500"/>
              </a:lnSpc>
              <a:buFont typeface="Arial"/>
              <a:buChar char="•"/>
            </a:pPr>
            <a:r>
              <a:rPr lang="en-US" sz="2500">
                <a:solidFill>
                  <a:srgbClr val="000000"/>
                </a:solidFill>
                <a:latin typeface="Arial"/>
              </a:rPr>
              <a:t>Adopted in 1989, the Convention on the Rights of the Child (CRC) is a pivotal UN treaty championing children's rights across civil, political, economic, and social domains. This convention emphasizes safeguarding the best interests of children in all actions. Facilitating these efforts is the United Nations Children's Fund (UNICEF), established in 1946. Originally a post-World War II relief agency, UNICEF now works in over 190 countries, promoting children's welfare, education, and protection from harm.</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Reflecting on... the United Nations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0">
            <a:off x="1007553" y="1892296"/>
            <a:ext cx="15609955" cy="5915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establishment of the United Nations marked a watershed moment in global history, concluding a period of rampant imperialism and world wars that devastated continents. It symbolized humanity's collective commitment to peace, cooperation, and the shared values of human rights. The UN demonstrated that nations, regardless of differences, were willing to come together, negotiate, and work collaboratively for the greater good of the global community. However, this commendable venture wasn't without its challenges. In the pursuit of global peace and security, the UN often had to mediate in complex geopolitical terrains, sometimes even leading to military interventions and unintended casualties. These dual facets of the United Nations – an enduring hope for a united and peaceful world and the intricate challenges of international diplomacy – would characterize global relations for the many decades following its inception.</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270">
                <a:solidFill>
                  <a:srgbClr val="363371"/>
                </a:solidFill>
                <a:latin typeface="Arial Bold"/>
              </a:rPr>
              <a:t>35.1: THE ORIGINS OF THE UNITED NATIONS</a:t>
            </a:r>
          </a:p>
        </p:txBody>
      </p:sp>
      <p:sp>
        <p:nvSpPr>
          <p:cNvPr name="TextBox 4" id="4"/>
          <p:cNvSpPr txBox="true"/>
          <p:nvPr/>
        </p:nvSpPr>
        <p:spPr>
          <a:xfrm rot="0">
            <a:off x="91269" y="3948422"/>
            <a:ext cx="18105462" cy="904876"/>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35.1: the origins of the united nations</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 to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Examination Questions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07553" y="1892296"/>
            <a:ext cx="15609955" cy="11144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Sample B Q7</a:t>
            </a:r>
          </a:p>
          <a:p>
            <a:pPr algn="just">
              <a:lnSpc>
                <a:spcPts val="4200"/>
              </a:lnSpc>
            </a:pPr>
            <a:r>
              <a:rPr lang="en-US" sz="3000">
                <a:solidFill>
                  <a:srgbClr val="000000"/>
                </a:solidFill>
                <a:latin typeface="Arial"/>
              </a:rPr>
              <a:t>Sample C Q7</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363371"/>
                </a:solidFill>
                <a:latin typeface="Arial Bold"/>
              </a:rPr>
              <a:t>Project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United Nations Headquarters, New York, USA</a:t>
            </a:r>
          </a:p>
          <a:p>
            <a:pPr algn="l">
              <a:lnSpc>
                <a:spcPts val="3500"/>
              </a:lnSpc>
            </a:pPr>
            <a:r>
              <a:rPr lang="en-US" sz="2500">
                <a:solidFill>
                  <a:srgbClr val="000000"/>
                </a:solidFill>
                <a:latin typeface="Arial"/>
              </a:rPr>
              <a:t>Palace of Nations, Geneva, Switzerland</a:t>
            </a:r>
          </a:p>
          <a:p>
            <a:pPr algn="l">
              <a:lnSpc>
                <a:spcPts val="3500"/>
              </a:lnSpc>
            </a:pPr>
            <a:r>
              <a:rPr lang="en-US" sz="2500">
                <a:solidFill>
                  <a:srgbClr val="000000"/>
                </a:solidFill>
                <a:latin typeface="Arial"/>
              </a:rPr>
              <a:t>United Nations Office at Nairobi, Kenya</a:t>
            </a:r>
          </a:p>
          <a:p>
            <a:pPr algn="l">
              <a:lnSpc>
                <a:spcPts val="3500"/>
              </a:lnSpc>
            </a:pPr>
            <a:r>
              <a:rPr lang="en-US" sz="2500">
                <a:solidFill>
                  <a:srgbClr val="000000"/>
                </a:solidFill>
                <a:latin typeface="Arial"/>
              </a:rPr>
              <a:t>Peace Palace, The Hague, Netherlands</a:t>
            </a:r>
          </a:p>
          <a:p>
            <a:pPr algn="l">
              <a:lnSpc>
                <a:spcPts val="3500"/>
              </a:lnSpc>
            </a:pPr>
            <a:r>
              <a:rPr lang="en-US" sz="2500">
                <a:solidFill>
                  <a:srgbClr val="000000"/>
                </a:solidFill>
                <a:latin typeface="Arial"/>
              </a:rPr>
              <a:t>United Nations Buffer Zone, Nicosia, Cyprus</a:t>
            </a:r>
          </a:p>
          <a:p>
            <a:pPr algn="l">
              <a:lnSpc>
                <a:spcPts val="3500"/>
              </a:lnSpc>
            </a:pPr>
          </a:p>
        </p:txBody>
      </p:sp>
      <p:sp>
        <p:nvSpPr>
          <p:cNvPr name="TextBox 14" id="14"/>
          <p:cNvSpPr txBox="true"/>
          <p:nvPr/>
        </p:nvSpPr>
        <p:spPr>
          <a:xfrm rot="0">
            <a:off x="8833677" y="2673636"/>
            <a:ext cx="78049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Trygve Lie</a:t>
            </a:r>
          </a:p>
          <a:p>
            <a:pPr algn="l">
              <a:lnSpc>
                <a:spcPts val="3500"/>
              </a:lnSpc>
            </a:pPr>
            <a:r>
              <a:rPr lang="en-US" sz="2500">
                <a:solidFill>
                  <a:srgbClr val="000000"/>
                </a:solidFill>
                <a:latin typeface="Arial"/>
              </a:rPr>
              <a:t>Lakshmi Menon</a:t>
            </a:r>
          </a:p>
          <a:p>
            <a:pPr algn="l">
              <a:lnSpc>
                <a:spcPts val="3500"/>
              </a:lnSpc>
            </a:pPr>
            <a:r>
              <a:rPr lang="en-US" sz="2500">
                <a:solidFill>
                  <a:srgbClr val="000000"/>
                </a:solidFill>
                <a:latin typeface="Arial"/>
              </a:rPr>
              <a:t>Bodil Begtrup</a:t>
            </a:r>
          </a:p>
          <a:p>
            <a:pPr algn="l">
              <a:lnSpc>
                <a:spcPts val="3500"/>
              </a:lnSpc>
            </a:pPr>
            <a:r>
              <a:rPr lang="en-US" sz="2500">
                <a:solidFill>
                  <a:srgbClr val="000000"/>
                </a:solidFill>
                <a:latin typeface="Arial"/>
              </a:rPr>
              <a:t>Mary Robinson</a:t>
            </a:r>
          </a:p>
          <a:p>
            <a:pPr algn="l">
              <a:lnSpc>
                <a:spcPts val="3500"/>
              </a:lnSpc>
            </a:pPr>
            <a:r>
              <a:rPr lang="en-US" sz="2500">
                <a:solidFill>
                  <a:srgbClr val="000000"/>
                </a:solidFill>
                <a:latin typeface="Arial"/>
              </a:rPr>
              <a:t>Eleanor Rooseevelt</a:t>
            </a:r>
          </a:p>
          <a:p>
            <a:pPr algn="l">
              <a:lnSpc>
                <a:spcPts val="3500"/>
              </a:lnSpc>
            </a:pPr>
            <a:r>
              <a:rPr lang="en-US" sz="2500">
                <a:solidFill>
                  <a:srgbClr val="000000"/>
                </a:solidFill>
                <a:latin typeface="Arial"/>
              </a:rPr>
              <a:t>Minerva Bernardino</a:t>
            </a:r>
          </a:p>
          <a:p>
            <a:pPr algn="l">
              <a:lnSpc>
                <a:spcPts val="3500"/>
              </a:lnSpc>
            </a:pPr>
            <a:r>
              <a:rPr lang="en-US" sz="2500">
                <a:solidFill>
                  <a:srgbClr val="000000"/>
                </a:solidFill>
                <a:latin typeface="Arial"/>
              </a:rPr>
              <a:t>Maire-Héléne Lefaucheux</a:t>
            </a:r>
          </a:p>
          <a:p>
            <a:pPr algn="l">
              <a:lnSpc>
                <a:spcPts val="3500"/>
              </a:lnSpc>
            </a:pPr>
            <a:r>
              <a:rPr lang="en-US" sz="2500">
                <a:solidFill>
                  <a:srgbClr val="000000"/>
                </a:solidFill>
                <a:latin typeface="Arial"/>
              </a:rPr>
              <a:t>Kofi</a:t>
            </a:r>
          </a:p>
          <a:p>
            <a:pPr algn="l">
              <a:lnSpc>
                <a:spcPts val="3500"/>
              </a:lnSpc>
            </a:pPr>
            <a:r>
              <a:rPr lang="en-US" sz="2500">
                <a:solidFill>
                  <a:srgbClr val="000000"/>
                </a:solidFill>
                <a:latin typeface="Arial"/>
              </a:rPr>
              <a:t>Annan</a:t>
            </a:r>
          </a:p>
          <a:p>
            <a:pPr algn="l">
              <a:lnSpc>
                <a:spcPts val="3500"/>
              </a:lnSpc>
            </a:pPr>
            <a:r>
              <a:rPr lang="en-US" sz="2500">
                <a:solidFill>
                  <a:srgbClr val="000000"/>
                </a:solidFill>
                <a:latin typeface="Arial"/>
              </a:rPr>
              <a:t>Hansa Mehta</a:t>
            </a:r>
          </a:p>
          <a:p>
            <a:pPr algn="l">
              <a:lnSpc>
                <a:spcPts val="3500"/>
              </a:lnSpc>
            </a:pPr>
            <a:r>
              <a:rPr lang="en-US" sz="2500">
                <a:solidFill>
                  <a:srgbClr val="000000"/>
                </a:solidFill>
                <a:latin typeface="Arial"/>
              </a:rPr>
              <a:t>Begum Shaista Ikramullah</a:t>
            </a:r>
          </a:p>
          <a:p>
            <a:pPr algn="l">
              <a:lnSpc>
                <a:spcPts val="3500"/>
              </a:lnSpc>
            </a:pPr>
            <a:r>
              <a:rPr lang="en-US" sz="2500">
                <a:solidFill>
                  <a:srgbClr val="000000"/>
                </a:solidFill>
                <a:latin typeface="Arial"/>
              </a:rPr>
              <a:t>Evdokia Uralova</a:t>
            </a:r>
          </a:p>
          <a:p>
            <a:pPr algn="l">
              <a:lnSpc>
                <a:spcPts val="3500"/>
              </a:lnSpc>
            </a:pPr>
            <a:r>
              <a:rPr lang="en-US" sz="2500">
                <a:solidFill>
                  <a:srgbClr val="000000"/>
                </a:solidFill>
                <a:latin typeface="Arial"/>
              </a:rPr>
              <a:t>Col Pat Quinlan</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7D14CF"/>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11597848" y="2016125"/>
            <a:ext cx="2782006" cy="3953377"/>
          </a:xfrm>
          <a:custGeom>
            <a:avLst/>
            <a:gdLst/>
            <a:ahLst/>
            <a:cxnLst/>
            <a:rect r="r" b="b" t="t" l="l"/>
            <a:pathLst>
              <a:path h="3953377" w="2782006">
                <a:moveTo>
                  <a:pt x="0" y="0"/>
                </a:moveTo>
                <a:lnTo>
                  <a:pt x="2782005" y="0"/>
                </a:lnTo>
                <a:lnTo>
                  <a:pt x="2782005" y="3953376"/>
                </a:lnTo>
                <a:lnTo>
                  <a:pt x="0" y="3953376"/>
                </a:lnTo>
                <a:lnTo>
                  <a:pt x="0" y="0"/>
                </a:lnTo>
                <a:close/>
              </a:path>
            </a:pathLst>
          </a:custGeom>
          <a:blipFill>
            <a:blip r:embed="rId6"/>
            <a:stretch>
              <a:fillRect l="0" t="0" r="0" b="0"/>
            </a:stretch>
          </a:blipFill>
        </p:spPr>
      </p:sp>
      <p:sp>
        <p:nvSpPr>
          <p:cNvPr name="Freeform 11" id="11"/>
          <p:cNvSpPr/>
          <p:nvPr/>
        </p:nvSpPr>
        <p:spPr>
          <a:xfrm flipH="false" flipV="false" rot="0">
            <a:off x="12238384" y="5969501"/>
            <a:ext cx="4400271" cy="3680226"/>
          </a:xfrm>
          <a:custGeom>
            <a:avLst/>
            <a:gdLst/>
            <a:ahLst/>
            <a:cxnLst/>
            <a:rect r="r" b="b" t="t" l="l"/>
            <a:pathLst>
              <a:path h="3680226" w="4400271">
                <a:moveTo>
                  <a:pt x="0" y="0"/>
                </a:moveTo>
                <a:lnTo>
                  <a:pt x="4400271" y="0"/>
                </a:lnTo>
                <a:lnTo>
                  <a:pt x="4400271" y="3680227"/>
                </a:lnTo>
                <a:lnTo>
                  <a:pt x="0" y="3680227"/>
                </a:lnTo>
                <a:lnTo>
                  <a:pt x="0" y="0"/>
                </a:lnTo>
                <a:close/>
              </a:path>
            </a:pathLst>
          </a:custGeom>
          <a:blipFill>
            <a:blip r:embed="rId7"/>
            <a:stretch>
              <a:fillRect l="0" t="0" r="0" b="0"/>
            </a:stretch>
          </a:blipFill>
        </p:spPr>
      </p:sp>
      <p:sp>
        <p:nvSpPr>
          <p:cNvPr name="TextBox 12" id="12"/>
          <p:cNvSpPr txBox="true"/>
          <p:nvPr/>
        </p:nvSpPr>
        <p:spPr>
          <a:xfrm rot="0">
            <a:off x="1028700" y="1911350"/>
            <a:ext cx="10342293"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a:t>
            </a:r>
            <a:r>
              <a:rPr lang="en-US" sz="2500">
                <a:solidFill>
                  <a:srgbClr val="000000"/>
                </a:solidFill>
                <a:latin typeface="Arial Bold"/>
              </a:rPr>
              <a:t>United Nations </a:t>
            </a:r>
            <a:r>
              <a:rPr lang="en-US" sz="2500">
                <a:solidFill>
                  <a:srgbClr val="000000"/>
                </a:solidFill>
                <a:latin typeface="Arial"/>
              </a:rPr>
              <a:t>(</a:t>
            </a:r>
            <a:r>
              <a:rPr lang="en-US" sz="2500">
                <a:solidFill>
                  <a:srgbClr val="000000"/>
                </a:solidFill>
                <a:latin typeface="Arial Bold"/>
              </a:rPr>
              <a:t>UN</a:t>
            </a:r>
            <a:r>
              <a:rPr lang="en-US" sz="2500">
                <a:solidFill>
                  <a:srgbClr val="000000"/>
                </a:solidFill>
                <a:latin typeface="Arial"/>
              </a:rPr>
              <a:t>) is an organisation that was created to promote </a:t>
            </a:r>
            <a:r>
              <a:rPr lang="en-US" sz="2500">
                <a:solidFill>
                  <a:srgbClr val="000000"/>
                </a:solidFill>
                <a:latin typeface="Arial Bold"/>
              </a:rPr>
              <a:t>international co-operation </a:t>
            </a:r>
            <a:r>
              <a:rPr lang="en-US" sz="2500">
                <a:solidFill>
                  <a:srgbClr val="000000"/>
                </a:solidFill>
                <a:latin typeface="Arial"/>
              </a:rPr>
              <a:t>between different countries to prevent war. The UN also works to maintain justice and protect human rights. </a:t>
            </a:r>
          </a:p>
          <a:p>
            <a:pPr algn="just">
              <a:lnSpc>
                <a:spcPts val="3500"/>
              </a:lnSpc>
            </a:pPr>
            <a:r>
              <a:rPr lang="en-US" sz="2500">
                <a:solidFill>
                  <a:srgbClr val="000000"/>
                </a:solidFill>
                <a:latin typeface="Arial"/>
              </a:rPr>
              <a:t>In April 1945, delegates from 50 countries met in San Francisco, California, to organise the </a:t>
            </a:r>
            <a:r>
              <a:rPr lang="en-US" sz="2500">
                <a:solidFill>
                  <a:srgbClr val="000000"/>
                </a:solidFill>
                <a:latin typeface="Arial Bold"/>
              </a:rPr>
              <a:t>United Nations</a:t>
            </a:r>
            <a:r>
              <a:rPr lang="en-US" sz="2500">
                <a:solidFill>
                  <a:srgbClr val="000000"/>
                </a:solidFill>
                <a:latin typeface="Arial"/>
              </a:rPr>
              <a:t>. In June, they completed the </a:t>
            </a:r>
            <a:r>
              <a:rPr lang="en-US" sz="2500">
                <a:solidFill>
                  <a:srgbClr val="000000"/>
                </a:solidFill>
                <a:latin typeface="Arial Bold"/>
              </a:rPr>
              <a:t>United Nations Charter </a:t>
            </a:r>
            <a:r>
              <a:rPr lang="en-US" sz="2500">
                <a:solidFill>
                  <a:srgbClr val="000000"/>
                </a:solidFill>
                <a:latin typeface="Arial"/>
              </a:rPr>
              <a:t>or founding documents. On 24th October 1945, the United Nations officially began work. </a:t>
            </a:r>
          </a:p>
          <a:p>
            <a:pPr algn="just">
              <a:lnSpc>
                <a:spcPts val="3500"/>
              </a:lnSpc>
            </a:pPr>
            <a:r>
              <a:rPr lang="en-US" sz="2500">
                <a:solidFill>
                  <a:srgbClr val="000000"/>
                </a:solidFill>
                <a:latin typeface="Arial"/>
              </a:rPr>
              <a:t>The day-to-day administration of the UN is carried out by the </a:t>
            </a:r>
            <a:r>
              <a:rPr lang="en-US" sz="2500">
                <a:solidFill>
                  <a:srgbClr val="000000"/>
                </a:solidFill>
                <a:latin typeface="Arial Bold"/>
              </a:rPr>
              <a:t>Secretariat</a:t>
            </a:r>
            <a:r>
              <a:rPr lang="en-US" sz="2500">
                <a:solidFill>
                  <a:srgbClr val="000000"/>
                </a:solidFill>
                <a:latin typeface="Arial"/>
              </a:rPr>
              <a:t>. This is led by the </a:t>
            </a:r>
            <a:r>
              <a:rPr lang="en-US" sz="2500">
                <a:solidFill>
                  <a:srgbClr val="000000"/>
                </a:solidFill>
                <a:latin typeface="Arial Bold"/>
              </a:rPr>
              <a:t>Secretary-General</a:t>
            </a:r>
            <a:r>
              <a:rPr lang="en-US" sz="2500">
                <a:solidFill>
                  <a:srgbClr val="000000"/>
                </a:solidFill>
                <a:latin typeface="Arial"/>
              </a:rPr>
              <a:t>. Norwegian politician </a:t>
            </a:r>
            <a:r>
              <a:rPr lang="en-US" sz="2500">
                <a:solidFill>
                  <a:srgbClr val="000000"/>
                </a:solidFill>
                <a:latin typeface="Arial Bold"/>
              </a:rPr>
              <a:t>Trygve Lie </a:t>
            </a:r>
            <a:r>
              <a:rPr lang="en-US" sz="2500">
                <a:solidFill>
                  <a:srgbClr val="000000"/>
                </a:solidFill>
                <a:latin typeface="Arial"/>
              </a:rPr>
              <a:t>was the first </a:t>
            </a:r>
            <a:r>
              <a:rPr lang="en-US" sz="2500">
                <a:solidFill>
                  <a:srgbClr val="000000"/>
                </a:solidFill>
                <a:latin typeface="Arial Bold"/>
              </a:rPr>
              <a:t>Secretary-General </a:t>
            </a:r>
            <a:r>
              <a:rPr lang="en-US" sz="2500">
                <a:solidFill>
                  <a:srgbClr val="000000"/>
                </a:solidFill>
                <a:latin typeface="Arial"/>
              </a:rPr>
              <a:t>of the UN. </a:t>
            </a:r>
          </a:p>
          <a:p>
            <a:pPr algn="just">
              <a:lnSpc>
                <a:spcPts val="3500"/>
              </a:lnSpc>
            </a:pPr>
            <a:r>
              <a:rPr lang="en-US" sz="2500">
                <a:solidFill>
                  <a:srgbClr val="000000"/>
                </a:solidFill>
                <a:latin typeface="Arial"/>
              </a:rPr>
              <a:t>The United Nations has grown from 51 Member States in 1945 (Poland signed the Charter in October 1945), to 193 Member States in 2021.</a:t>
            </a:r>
          </a:p>
        </p:txBody>
      </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4" id="14"/>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363371"/>
                </a:solidFill>
                <a:latin typeface="Arial Bold"/>
              </a:rPr>
              <a:t>The path to international co-operation</a:t>
            </a:r>
          </a:p>
        </p:txBody>
      </p:sp>
      <p:sp>
        <p:nvSpPr>
          <p:cNvPr name="TextBox 15" id="15"/>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6" id="16"/>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8" tooltip="https://twitter.com/MsStacyS"/>
              </a:rPr>
              <a:t>Stacy Stout</a:t>
            </a:r>
            <a:r>
              <a:rPr lang="en-US" sz="2200">
                <a:solidFill>
                  <a:srgbClr val="000000"/>
                </a:solidFill>
                <a:latin typeface="Arial"/>
              </a:rPr>
              <a:t> and </a:t>
            </a:r>
            <a:r>
              <a:rPr lang="en-US" sz="2200" u="sng">
                <a:solidFill>
                  <a:srgbClr val="000000"/>
                </a:solidFill>
                <a:latin typeface="Arial"/>
                <a:hlinkClick r:id="rId9" tooltip="https://twitter.com/histforall"/>
              </a:rPr>
              <a:t>Dermot Lucey</a:t>
            </a:r>
            <a:r>
              <a:rPr lang="en-US" sz="2200">
                <a:solidFill>
                  <a:srgbClr val="000000"/>
                </a:solidFill>
                <a:latin typeface="Arial"/>
              </a:rPr>
              <a:t> (</a:t>
            </a:r>
            <a:r>
              <a:rPr lang="en-US" sz="2200" u="sng">
                <a:solidFill>
                  <a:srgbClr val="000000"/>
                </a:solidFill>
                <a:latin typeface="Arial"/>
                <a:hlinkClick r:id="rId10" tooltip="https://www.gilleducation.ie/"/>
              </a:rPr>
              <a:t>Gill Education</a:t>
            </a:r>
            <a:r>
              <a:rPr lang="en-US" sz="2200">
                <a:solidFill>
                  <a:srgbClr val="000000"/>
                </a:solidFill>
                <a:latin typeface="Arial"/>
              </a:rPr>
              <a: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Freeform 10" id="10"/>
          <p:cNvSpPr/>
          <p:nvPr/>
        </p:nvSpPr>
        <p:spPr>
          <a:xfrm flipH="false" flipV="false" rot="0">
            <a:off x="695494" y="0"/>
            <a:ext cx="8096250" cy="5394127"/>
          </a:xfrm>
          <a:custGeom>
            <a:avLst/>
            <a:gdLst/>
            <a:ahLst/>
            <a:cxnLst/>
            <a:rect r="r" b="b" t="t" l="l"/>
            <a:pathLst>
              <a:path h="5394127" w="8096250">
                <a:moveTo>
                  <a:pt x="0" y="0"/>
                </a:moveTo>
                <a:lnTo>
                  <a:pt x="8096250" y="0"/>
                </a:lnTo>
                <a:lnTo>
                  <a:pt x="8096250" y="5394127"/>
                </a:lnTo>
                <a:lnTo>
                  <a:pt x="0" y="5394127"/>
                </a:lnTo>
                <a:lnTo>
                  <a:pt x="0" y="0"/>
                </a:lnTo>
                <a:close/>
              </a:path>
            </a:pathLst>
          </a:custGeom>
          <a:blipFill>
            <a:blip r:embed="rId6"/>
            <a:stretch>
              <a:fillRect l="0" t="0" r="0" b="0"/>
            </a:stretch>
          </a:blipFill>
        </p:spPr>
      </p:sp>
      <p:sp>
        <p:nvSpPr>
          <p:cNvPr name="Freeform 11" id="11"/>
          <p:cNvSpPr/>
          <p:nvPr/>
        </p:nvSpPr>
        <p:spPr>
          <a:xfrm flipH="false" flipV="false" rot="0">
            <a:off x="8817377" y="4322904"/>
            <a:ext cx="8096250" cy="5402407"/>
          </a:xfrm>
          <a:custGeom>
            <a:avLst/>
            <a:gdLst/>
            <a:ahLst/>
            <a:cxnLst/>
            <a:rect r="r" b="b" t="t" l="l"/>
            <a:pathLst>
              <a:path h="5402407" w="8096250">
                <a:moveTo>
                  <a:pt x="0" y="0"/>
                </a:moveTo>
                <a:lnTo>
                  <a:pt x="8096250" y="0"/>
                </a:lnTo>
                <a:lnTo>
                  <a:pt x="8096250" y="5402407"/>
                </a:lnTo>
                <a:lnTo>
                  <a:pt x="0" y="5402407"/>
                </a:lnTo>
                <a:lnTo>
                  <a:pt x="0" y="0"/>
                </a:lnTo>
                <a:close/>
              </a:path>
            </a:pathLst>
          </a:custGeom>
          <a:blipFill>
            <a:blip r:embed="rId7"/>
            <a:stretch>
              <a:fillRect l="0" t="0" r="0" b="0"/>
            </a:stretch>
          </a:blipFill>
        </p:spPr>
      </p:sp>
      <p:sp>
        <p:nvSpPr>
          <p:cNvPr name="TextBox 12" id="12"/>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
        <p:nvSpPr>
          <p:cNvPr name="TextBox 13" id="13"/>
          <p:cNvSpPr txBox="true"/>
          <p:nvPr/>
        </p:nvSpPr>
        <p:spPr>
          <a:xfrm rot="-5400000">
            <a:off x="-487203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&amp; Three: The History of the World</a:t>
            </a:r>
          </a:p>
        </p:txBody>
      </p:sp>
      <p:sp>
        <p:nvSpPr>
          <p:cNvPr name="TextBox 14" id="14"/>
          <p:cNvSpPr txBox="true"/>
          <p:nvPr/>
        </p:nvSpPr>
        <p:spPr>
          <a:xfrm rot="0">
            <a:off x="695494" y="9753108"/>
            <a:ext cx="12293356"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Making History, 2nd Edition by </a:t>
            </a:r>
            <a:r>
              <a:rPr lang="en-US" sz="2200" u="sng">
                <a:solidFill>
                  <a:srgbClr val="000000"/>
                </a:solidFill>
                <a:latin typeface="Arial"/>
                <a:hlinkClick r:id="rId8" tooltip="https://twitter.com/MsStacyS"/>
              </a:rPr>
              <a:t>Stacy Stout</a:t>
            </a:r>
            <a:r>
              <a:rPr lang="en-US" sz="2200">
                <a:solidFill>
                  <a:srgbClr val="000000"/>
                </a:solidFill>
                <a:latin typeface="Arial"/>
              </a:rPr>
              <a:t> and </a:t>
            </a:r>
            <a:r>
              <a:rPr lang="en-US" sz="2200" u="sng">
                <a:solidFill>
                  <a:srgbClr val="000000"/>
                </a:solidFill>
                <a:latin typeface="Arial"/>
                <a:hlinkClick r:id="rId9" tooltip="https://twitter.com/histforall"/>
              </a:rPr>
              <a:t>Dermot Lucey</a:t>
            </a:r>
            <a:r>
              <a:rPr lang="en-US" sz="2200">
                <a:solidFill>
                  <a:srgbClr val="000000"/>
                </a:solidFill>
                <a:latin typeface="Arial"/>
              </a:rPr>
              <a:t> (</a:t>
            </a:r>
            <a:r>
              <a:rPr lang="en-US" sz="2200" u="sng">
                <a:solidFill>
                  <a:srgbClr val="000000"/>
                </a:solidFill>
                <a:latin typeface="Arial"/>
                <a:hlinkClick r:id="rId10" tooltip="https://www.gilleducation.ie/"/>
              </a:rPr>
              <a:t>Gill Education</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7D14CF"/>
            </a:solidFill>
          </p:spPr>
        </p:sp>
      </p:grpSp>
      <p:sp>
        <p:nvSpPr>
          <p:cNvPr name="TextBox 4" id="4"/>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Two &amp; Three: The History of the World</a:t>
            </a:r>
          </a:p>
        </p:txBody>
      </p:sp>
      <p:grpSp>
        <p:nvGrpSpPr>
          <p:cNvPr name="Group 5" id="5"/>
          <p:cNvGrpSpPr/>
          <p:nvPr/>
        </p:nvGrpSpPr>
        <p:grpSpPr>
          <a:xfrm rot="0">
            <a:off x="16939260" y="0"/>
            <a:ext cx="1371600" cy="10287000"/>
            <a:chOff x="0" y="0"/>
            <a:chExt cx="1828800" cy="13716000"/>
          </a:xfrm>
        </p:grpSpPr>
        <p:sp>
          <p:nvSpPr>
            <p:cNvPr name="Freeform 6" id="6"/>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363371"/>
            </a:solidFill>
          </p:spPr>
        </p:sp>
      </p:grpSp>
      <p:sp>
        <p:nvSpPr>
          <p:cNvPr name="TextBox 7" id="7"/>
          <p:cNvSpPr txBox="true"/>
          <p:nvPr/>
        </p:nvSpPr>
        <p:spPr>
          <a:xfrm rot="0">
            <a:off x="1028700" y="828675"/>
            <a:ext cx="15609955" cy="958850"/>
          </a:xfrm>
          <a:prstGeom prst="rect">
            <a:avLst/>
          </a:prstGeom>
        </p:spPr>
        <p:txBody>
          <a:bodyPr anchor="t" rtlCol="false" tIns="0" lIns="0" bIns="0" rIns="0">
            <a:spAutoFit/>
          </a:bodyPr>
          <a:lstStyle/>
          <a:p>
            <a:pPr algn="l" marL="0" indent="0" lvl="0">
              <a:lnSpc>
                <a:spcPts val="7000"/>
              </a:lnSpc>
              <a:spcBef>
                <a:spcPct val="0"/>
              </a:spcBef>
            </a:pPr>
            <a:r>
              <a:rPr lang="en-US" sz="5000">
                <a:solidFill>
                  <a:srgbClr val="363371"/>
                </a:solidFill>
                <a:latin typeface="Arial Bold"/>
              </a:rPr>
              <a:t>Questions pg. 27B3 (Making History, 2nd Edition)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FD6925"/>
                </a:solidFill>
                <a:latin typeface="Arial"/>
              </a:rPr>
              <a:t>Correct each of the following statements in your copy book. </a:t>
            </a:r>
          </a:p>
          <a:p>
            <a:pPr algn="l" marL="1295403" indent="-431801" lvl="2">
              <a:lnSpc>
                <a:spcPts val="4200"/>
              </a:lnSpc>
              <a:buAutoNum type="alphaLcPeriod" startAt="1"/>
            </a:pPr>
            <a:r>
              <a:rPr lang="en-US" sz="3000">
                <a:solidFill>
                  <a:srgbClr val="FD6925"/>
                </a:solidFill>
                <a:latin typeface="Arial"/>
              </a:rPr>
              <a:t>The UN officially began work on 24 November 1945.</a:t>
            </a:r>
          </a:p>
          <a:p>
            <a:pPr algn="l" marL="1295403" indent="-431801" lvl="2">
              <a:lnSpc>
                <a:spcPts val="4200"/>
              </a:lnSpc>
              <a:buAutoNum type="alphaLcPeriod" startAt="1"/>
            </a:pPr>
            <a:r>
              <a:rPr lang="en-US" sz="3000">
                <a:solidFill>
                  <a:srgbClr val="FD6925"/>
                </a:solidFill>
                <a:latin typeface="Arial"/>
              </a:rPr>
              <a:t>The day-to-day administration of the UN is carried out by the President of the General Assembly.</a:t>
            </a:r>
          </a:p>
          <a:p>
            <a:pPr algn="l" marL="1295403" indent="-431801" lvl="2">
              <a:lnSpc>
                <a:spcPts val="4200"/>
              </a:lnSpc>
              <a:buAutoNum type="alphaLcPeriod" startAt="1"/>
            </a:pPr>
            <a:r>
              <a:rPr lang="en-US" sz="3000">
                <a:solidFill>
                  <a:srgbClr val="FD6925"/>
                </a:solidFill>
                <a:latin typeface="Arial"/>
              </a:rPr>
              <a:t>António Guterres was the first Secretary-General of the UN.</a:t>
            </a:r>
          </a:p>
          <a:p>
            <a:pPr algn="l" marL="1295403" indent="-431801" lvl="2">
              <a:lnSpc>
                <a:spcPts val="4200"/>
              </a:lnSpc>
              <a:buAutoNum type="alphaLcPeriod" startAt="1"/>
            </a:pPr>
            <a:r>
              <a:rPr lang="en-US" sz="3000">
                <a:solidFill>
                  <a:srgbClr val="FD6925"/>
                </a:solidFill>
                <a:latin typeface="Arial"/>
              </a:rPr>
              <a:t>The UN had 198 Member States in 2021.</a:t>
            </a:r>
          </a:p>
          <a:p>
            <a:pPr algn="l" marL="1295403" indent="-431801" lvl="2">
              <a:lnSpc>
                <a:spcPts val="4200"/>
              </a:lnSpc>
              <a:buAutoNum type="alphaLcPeriod" startAt="1"/>
            </a:pPr>
            <a:r>
              <a:rPr lang="en-US" sz="3000">
                <a:solidFill>
                  <a:srgbClr val="FD6925"/>
                </a:solidFill>
                <a:latin typeface="Arial"/>
              </a:rPr>
              <a:t>Ireland was the 70th country to join the UN.</a:t>
            </a:r>
          </a:p>
          <a:p>
            <a:pPr algn="l" marL="647702" indent="-323851" lvl="1">
              <a:lnSpc>
                <a:spcPts val="4200"/>
              </a:lnSpc>
              <a:buAutoNum type="arabicPeriod" startAt="1"/>
            </a:pPr>
            <a:r>
              <a:rPr lang="en-US" sz="3000">
                <a:solidFill>
                  <a:srgbClr val="0DA33B"/>
                </a:solidFill>
                <a:latin typeface="Arial"/>
              </a:rPr>
              <a:t>What is international co-operation?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3" id="13"/>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Thirty-Five: The United Nations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1098"/>
            <a:ext cx="18288000" cy="1050925"/>
          </a:xfrm>
          <a:prstGeom prst="rect">
            <a:avLst/>
          </a:prstGeom>
        </p:spPr>
        <p:txBody>
          <a:bodyPr anchor="t" rtlCol="false" tIns="0" lIns="0" bIns="0" rIns="0">
            <a:spAutoFit/>
          </a:bodyPr>
          <a:lstStyle/>
          <a:p>
            <a:pPr algn="ctr">
              <a:lnSpc>
                <a:spcPts val="7700"/>
              </a:lnSpc>
            </a:pPr>
            <a:r>
              <a:rPr lang="en-US" sz="5500" spc="247">
                <a:solidFill>
                  <a:srgbClr val="363371"/>
                </a:solidFill>
                <a:latin typeface="Arial Bold"/>
              </a:rPr>
              <a:t>35.2: UN AND INTERNATIONAL CO-OPERATION</a:t>
            </a:r>
          </a:p>
        </p:txBody>
      </p:sp>
      <p:sp>
        <p:nvSpPr>
          <p:cNvPr name="TextBox 4" id="4"/>
          <p:cNvSpPr txBox="true"/>
          <p:nvPr/>
        </p:nvSpPr>
        <p:spPr>
          <a:xfrm rot="0">
            <a:off x="704106" y="3997634"/>
            <a:ext cx="16879788" cy="815976"/>
          </a:xfrm>
          <a:prstGeom prst="rect">
            <a:avLst/>
          </a:prstGeom>
        </p:spPr>
        <p:txBody>
          <a:bodyPr anchor="t" rtlCol="false" tIns="0" lIns="0" bIns="0" rIns="0">
            <a:spAutoFit/>
          </a:bodyPr>
          <a:lstStyle/>
          <a:p>
            <a:pPr algn="ctr">
              <a:lnSpc>
                <a:spcPts val="6325"/>
              </a:lnSpc>
            </a:pPr>
            <a:r>
              <a:rPr lang="en-US" sz="5500" spc="1650">
                <a:solidFill>
                  <a:srgbClr val="FFFFFF"/>
                </a:solidFill>
                <a:latin typeface="Daydream"/>
              </a:rPr>
              <a:t>35.2: un and international co-operation</a:t>
            </a:r>
          </a:p>
        </p:txBody>
      </p:sp>
      <p:sp>
        <p:nvSpPr>
          <p:cNvPr name="TextBox 5" id="5"/>
          <p:cNvSpPr txBox="true"/>
          <p:nvPr/>
        </p:nvSpPr>
        <p:spPr>
          <a:xfrm rot="0">
            <a:off x="14963640" y="-14772"/>
            <a:ext cx="287888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35</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1945 to Present</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363371"/>
                  </a:solidFill>
                  <a:latin typeface="Arial"/>
                </a:rPr>
                <a:t>@MsDoorley</a:t>
              </a:r>
            </a:p>
          </p:txBody>
        </p:sp>
      </p:grpSp>
      <p:sp>
        <p:nvSpPr>
          <p:cNvPr name="TextBox 11" id="11"/>
          <p:cNvSpPr txBox="true"/>
          <p:nvPr/>
        </p:nvSpPr>
        <p:spPr>
          <a:xfrm rot="0">
            <a:off x="0" y="9613901"/>
            <a:ext cx="9957994" cy="673099"/>
          </a:xfrm>
          <a:prstGeom prst="rect">
            <a:avLst/>
          </a:prstGeom>
        </p:spPr>
        <p:txBody>
          <a:bodyPr anchor="t" rtlCol="false" tIns="0" lIns="0" bIns="0" rIns="0">
            <a:spAutoFit/>
          </a:bodyPr>
          <a:lstStyle/>
          <a:p>
            <a:pPr algn="ctr">
              <a:lnSpc>
                <a:spcPts val="4900"/>
              </a:lnSpc>
            </a:pPr>
            <a:r>
              <a:rPr lang="en-US" sz="3500">
                <a:solidFill>
                  <a:srgbClr val="363371"/>
                </a:solidFill>
                <a:latin typeface="Arial Bold"/>
              </a:rPr>
              <a:t>Strand Two &amp; Three: The History of the World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DAFqfQuQJEA</dc:identifier>
  <dcterms:modified xsi:type="dcterms:W3CDTF">2011-08-01T06:04:30Z</dcterms:modified>
  <cp:revision>1</cp:revision>
  <dc:title>Ch. 35 - The United Nations</dc:title>
</cp:coreProperties>
</file>